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9" r:id="rId2"/>
    <p:sldId id="286" r:id="rId3"/>
    <p:sldId id="312" r:id="rId4"/>
    <p:sldId id="309" r:id="rId5"/>
    <p:sldId id="308" r:id="rId6"/>
    <p:sldId id="304" r:id="rId7"/>
    <p:sldId id="291" r:id="rId8"/>
    <p:sldId id="298" r:id="rId9"/>
    <p:sldId id="299" r:id="rId10"/>
    <p:sldId id="301" r:id="rId11"/>
    <p:sldId id="292" r:id="rId12"/>
    <p:sldId id="307" r:id="rId13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779CC93D-E52E-4D84-901B-11D7331DD495}">
          <p14:sldIdLst>
            <p14:sldId id="259"/>
          </p14:sldIdLst>
        </p14:section>
        <p14:section name="개요 및 목표" id="{ABA716BF-3A5C-4ADB-94C9-CFEF84EBA240}">
          <p14:sldIdLst>
            <p14:sldId id="286"/>
            <p14:sldId id="312"/>
            <p14:sldId id="309"/>
            <p14:sldId id="308"/>
            <p14:sldId id="304"/>
            <p14:sldId id="291"/>
            <p14:sldId id="298"/>
            <p14:sldId id="299"/>
            <p14:sldId id="301"/>
            <p14:sldId id="292"/>
            <p14:sldId id="30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02" autoAdjust="0"/>
    <p:restoredTop sz="95448" autoAdjust="0"/>
  </p:normalViewPr>
  <p:slideViewPr>
    <p:cSldViewPr>
      <p:cViewPr varScale="1">
        <p:scale>
          <a:sx n="83" d="100"/>
          <a:sy n="83" d="100"/>
        </p:scale>
        <p:origin x="-1536" y="-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08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 latinLnBrk="1">
              <a:defRPr lang="ko-KR" sz="1200"/>
            </a:lvl1pPr>
          </a:lstStyle>
          <a:p>
            <a:endParaRPr lang="ko-K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 latinLnBrk="1">
              <a:defRPr lang="ko-KR" sz="1200"/>
            </a:lvl1pPr>
          </a:lstStyle>
          <a:p>
            <a:pPr latinLnBrk="1"/>
            <a:fld id="{D83FDC75-7F73-4A4A-A77C-09AADF00E0EA}" type="datetimeFigureOut">
              <a:rPr lang="en-US" altLang="ko-KR" smtClean="0"/>
              <a:pPr latinLnBrk="1"/>
              <a:t>7/3/2020</a:t>
            </a:fld>
            <a:endParaRPr lang="ko-K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 latinLnBrk="1">
              <a:defRPr lang="ko-KR" sz="1200"/>
            </a:lvl1pPr>
          </a:lstStyle>
          <a:p>
            <a:endParaRPr lang="ko-K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 latinLnBrk="1">
              <a:defRPr lang="ko-KR" sz="1200"/>
            </a:lvl1pPr>
          </a:lstStyle>
          <a:p>
            <a:fld id="{459226BF-1F13-42D3-80DC-373E7ADD1EBC}" type="slidenum">
              <a:rPr lang="ko-KR" smtClean="0"/>
              <a:pPr latinLnBrk="1"/>
              <a:t>‹#›</a:t>
            </a:fld>
            <a:endParaRPr lang="ko-KR" dirty="0"/>
          </a:p>
        </p:txBody>
      </p:sp>
    </p:spTree>
    <p:extLst>
      <p:ext uri="{BB962C8B-B14F-4D97-AF65-F5344CB8AC3E}">
        <p14:creationId xmlns:p14="http://schemas.microsoft.com/office/powerpoint/2010/main" val="598238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 latinLnBrk="1">
              <a:defRPr lang="ko-KR" sz="1200"/>
            </a:lvl1pPr>
          </a:lstStyle>
          <a:p>
            <a:endParaRPr lang="ko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 latinLnBrk="1">
              <a:defRPr lang="ko-KR" sz="1200"/>
            </a:lvl1pPr>
          </a:lstStyle>
          <a:p>
            <a:pPr latinLnBrk="1"/>
            <a:fld id="{48AEF76B-3757-4A0B-AF93-28494465C1DD}" type="datetimeFigureOut">
              <a:pPr latinLnBrk="1"/>
              <a:t>2018-10-31</a:t>
            </a:fld>
            <a:endParaRPr lang="ko-K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ko-K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 latinLnBrk="1"/>
            <a:r>
              <a:rPr lang="ko-KR"/>
              <a:t>마스터 텍스트 스타일 편집</a:t>
            </a:r>
          </a:p>
          <a:p>
            <a:pPr lvl="1" latinLnBrk="1"/>
            <a:r>
              <a:rPr lang="ko-KR"/>
              <a:t>둘째 수준</a:t>
            </a:r>
          </a:p>
          <a:p>
            <a:pPr lvl="2" latinLnBrk="1"/>
            <a:r>
              <a:rPr lang="ko-KR"/>
              <a:t>셋째 수준</a:t>
            </a:r>
          </a:p>
          <a:p>
            <a:pPr lvl="3" latinLnBrk="1"/>
            <a:r>
              <a:rPr lang="ko-KR"/>
              <a:t>넷째 수준</a:t>
            </a:r>
          </a:p>
          <a:p>
            <a:pPr lvl="4" latinLnBrk="1"/>
            <a:r>
              <a:rPr lang="ko-KR"/>
              <a:t>다섯째 수준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 latinLnBrk="1">
              <a:defRPr lang="ko-KR" sz="1200"/>
            </a:lvl1pPr>
          </a:lstStyle>
          <a:p>
            <a:endParaRPr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 latinLnBrk="1">
              <a:defRPr lang="ko-KR" sz="1200"/>
            </a:lvl1pPr>
          </a:lstStyle>
          <a:p>
            <a:fld id="{75693FD4-8F83-4EF7-AC3F-0DC0388986B0}" type="slidenum">
              <a:pPr latinLnBrk="1"/>
              <a:t>‹#›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1834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ko-KR" smtClean="0"/>
              <a:pPr latinLnBrk="1"/>
              <a:t>1</a:t>
            </a:fld>
            <a:endParaRPr 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EC6EAC7D-5A89-47C2-8ABA-56C9C2DEF7A4}" type="slidenum">
              <a:rPr lang="en-US" altLang="ko-KR" smtClean="0"/>
              <a:pPr latinLnBrk="1"/>
              <a:t>10</a:t>
            </a:fld>
            <a:endParaRPr lang="ko-K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EC6EAC7D-5A89-47C2-8ABA-56C9C2DEF7A4}" type="slidenum">
              <a:rPr lang="en-US" altLang="ko-KR" smtClean="0"/>
              <a:pPr latinLnBrk="1"/>
              <a:t>11</a:t>
            </a:fld>
            <a:endParaRPr lang="ko-K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EC6EAC7D-5A89-47C2-8ABA-56C9C2DEF7A4}" type="slidenum">
              <a:rPr lang="en-US" altLang="ko-KR" smtClean="0"/>
              <a:pPr latinLnBrk="1"/>
              <a:t>12</a:t>
            </a:fld>
            <a:endParaRPr 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26">
              <a:defRPr lang="ko-KR"/>
            </a:pPr>
            <a:r>
              <a:rPr lang="ko-KR" dirty="0" smtClean="0"/>
              <a:t>각 주제에 구역 머리글을 사용하여 청중의 주의를 환기시킬 수 있습니다. </a:t>
            </a:r>
          </a:p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75693FD4-8F83-4EF7-AC3F-0DC0388986B0}" type="slidenum">
              <a:rPr lang="en-US" altLang="ko-KR" smtClean="0"/>
              <a:pPr latinLnBrk="1"/>
              <a:t>2</a:t>
            </a:fld>
            <a:endParaRPr lang="ko-K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EC6EAC7D-5A89-47C2-8ABA-56C9C2DEF7A4}" type="slidenum">
              <a:rPr lang="en-US" altLang="ko-KR" smtClean="0"/>
              <a:pPr latinLnBrk="1"/>
              <a:t>3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2917169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EC6EAC7D-5A89-47C2-8ABA-56C9C2DEF7A4}" type="slidenum">
              <a:rPr lang="en-US" altLang="ko-KR" smtClean="0"/>
              <a:pPr latinLnBrk="1"/>
              <a:t>4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901522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EC6EAC7D-5A89-47C2-8ABA-56C9C2DEF7A4}" type="slidenum">
              <a:rPr lang="en-US" altLang="ko-KR" smtClean="0"/>
              <a:pPr latinLnBrk="1"/>
              <a:t>5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2847108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EC6EAC7D-5A89-47C2-8ABA-56C9C2DEF7A4}" type="slidenum">
              <a:rPr lang="en-US" altLang="ko-KR" smtClean="0"/>
              <a:pPr latinLnBrk="1"/>
              <a:t>6</a:t>
            </a:fld>
            <a:endParaRPr 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EC6EAC7D-5A89-47C2-8ABA-56C9C2DEF7A4}" type="slidenum">
              <a:rPr lang="en-US" altLang="ko-KR" smtClean="0"/>
              <a:pPr latinLnBrk="1"/>
              <a:t>7</a:t>
            </a:fld>
            <a:endParaRPr lang="ko-K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EC6EAC7D-5A89-47C2-8ABA-56C9C2DEF7A4}" type="slidenum">
              <a:rPr lang="en-US" altLang="ko-KR" smtClean="0"/>
              <a:pPr latinLnBrk="1"/>
              <a:t>8</a:t>
            </a:fld>
            <a:endParaRPr lang="ko-K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EC6EAC7D-5A89-47C2-8ABA-56C9C2DEF7A4}" type="slidenum">
              <a:rPr lang="en-US" altLang="ko-KR" smtClean="0"/>
              <a:pPr latinLnBrk="1"/>
              <a:t>9</a:t>
            </a:fld>
            <a:endParaRPr 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3433" flipH="1">
            <a:off x="134424" y="792663"/>
            <a:ext cx="4298950" cy="342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ko-KR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ko-KR"/>
              <a:t>마스터 제목 스타일 편집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757B281C-5159-4971-8228-52B9A72E9ED2}" type="datetimeFigureOut">
              <a:pPr latinLnBrk="1"/>
              <a:t>2018-10-31</a:t>
            </a:fld>
            <a:endParaRPr kumimoji="0" lang="ko-K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 latinLnBrk="1"/>
              <a:t>‹#›</a:t>
            </a:fld>
            <a:endParaRPr kumimoji="0" lang="ko-KR"/>
          </a:p>
        </p:txBody>
      </p:sp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699" y="0"/>
            <a:ext cx="9149699" cy="685800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757B281C-5159-4971-8228-52B9A72E9ED2}" type="datetimeFigureOut">
              <a:pPr latinLnBrk="1"/>
              <a:t>2018-10-31</a:t>
            </a:fld>
            <a:endParaRPr kumimoji="0" lang="ko-K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 latinLnBrk="1"/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배경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pPr latinLnBrk="1"/>
            <a:fld id="{757B281C-5159-4971-8228-52B9A72E9ED2}" type="datetimeFigureOut">
              <a:pPr latinLnBrk="1"/>
              <a:t>2018-10-31</a:t>
            </a:fld>
            <a:endParaRPr kumimoji="0" lang="ko-K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kumimoji="0" lang="ko-K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 latinLnBrk="1"/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ko-KR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ko-KR" dirty="0"/>
              <a:t>마스터 제목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757B281C-5159-4971-8228-52B9A72E9ED2}" type="datetimeFigureOut">
              <a:pPr latinLnBrk="1"/>
              <a:t>2018-10-31</a:t>
            </a:fld>
            <a:endParaRPr kumimoji="0"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 latinLnBrk="1"/>
              <a:t>‹#›</a:t>
            </a:fld>
            <a:endParaRPr kumimoji="0" lang="ko-KR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ko-KR" sz="1800"/>
            </a:lvl1pPr>
          </a:lstStyle>
          <a:p>
            <a:r>
              <a:rPr kumimoji="0" lang="ko-KR"/>
              <a:t>회사 로고</a:t>
            </a:r>
          </a:p>
        </p:txBody>
      </p:sp>
      <p:pic>
        <p:nvPicPr>
          <p:cNvPr id="13" name="Picture 27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77" y="3354387"/>
            <a:ext cx="264795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5576" y="260648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ko-KR"/>
            </a:lvl1pPr>
          </a:lstStyle>
          <a:p>
            <a:r>
              <a:rPr kumimoji="0" lang="ko-KR"/>
              <a:t>마스터 텍스트 스타일 편집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ko-KR" sz="3200">
                <a:latin typeface="+mn-lt"/>
              </a:defRPr>
            </a:lvl1pPr>
            <a:lvl2pPr eaLnBrk="1" latinLnBrk="0" hangingPunct="1">
              <a:defRPr kumimoji="0" lang="ko-KR" sz="2800">
                <a:latin typeface="+mn-lt"/>
              </a:defRPr>
            </a:lvl2pPr>
            <a:lvl3pPr eaLnBrk="1" latinLnBrk="0" hangingPunct="1">
              <a:defRPr kumimoji="0" lang="ko-KR" sz="2400">
                <a:latin typeface="+mn-lt"/>
              </a:defRPr>
            </a:lvl3pPr>
            <a:lvl4pPr eaLnBrk="1" latinLnBrk="0" hangingPunct="1">
              <a:defRPr kumimoji="0" lang="ko-KR" sz="2400">
                <a:latin typeface="+mn-lt"/>
              </a:defRPr>
            </a:lvl4pPr>
            <a:lvl5pPr eaLnBrk="1" latinLnBrk="0" hangingPunct="1">
              <a:defRPr kumimoji="0" lang="ko-KR" sz="2400">
                <a:latin typeface="+mn-lt"/>
              </a:defRPr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757B281C-5159-4971-8228-52B9A72E9ED2}" type="datetimeFigureOut">
              <a:pPr latinLnBrk="1"/>
              <a:t>2018-10-31</a:t>
            </a:fld>
            <a:endParaRPr kumimoji="0"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 latinLnBrk="1"/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ko-KR" sz="2800"/>
            </a:lvl1pPr>
            <a:lvl2pPr eaLnBrk="1" latinLnBrk="0" hangingPunct="1">
              <a:defRPr kumimoji="0" lang="ko-KR" sz="2400"/>
            </a:lvl2pPr>
            <a:lvl3pPr eaLnBrk="1" latinLnBrk="0" hangingPunct="1">
              <a:defRPr kumimoji="0" lang="ko-KR" sz="2000"/>
            </a:lvl3pPr>
            <a:lvl4pPr eaLnBrk="1" latinLnBrk="0" hangingPunct="1">
              <a:defRPr kumimoji="0" lang="ko-KR" sz="1800"/>
            </a:lvl4pPr>
            <a:lvl5pPr eaLnBrk="1" latinLnBrk="0" hangingPunct="1">
              <a:defRPr kumimoji="0" lang="ko-KR" sz="1800"/>
            </a:lvl5pPr>
            <a:lvl6pPr eaLnBrk="1" latinLnBrk="0" hangingPunct="1">
              <a:defRPr kumimoji="0" lang="ko-KR" sz="1800"/>
            </a:lvl6pPr>
            <a:lvl7pPr eaLnBrk="1" latinLnBrk="0" hangingPunct="1">
              <a:defRPr kumimoji="0" lang="ko-KR" sz="1800"/>
            </a:lvl7pPr>
            <a:lvl8pPr eaLnBrk="1" latinLnBrk="0" hangingPunct="1">
              <a:defRPr kumimoji="0" lang="ko-KR" sz="1800"/>
            </a:lvl8pPr>
            <a:lvl9pPr eaLnBrk="1" latinLnBrk="0" hangingPunct="1">
              <a:defRPr kumimoji="0" lang="ko-KR"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ko-KR" sz="2800"/>
            </a:lvl1pPr>
            <a:lvl2pPr eaLnBrk="1" latinLnBrk="0" hangingPunct="1">
              <a:defRPr kumimoji="0" lang="ko-KR" sz="2400"/>
            </a:lvl2pPr>
            <a:lvl3pPr eaLnBrk="1" latinLnBrk="0" hangingPunct="1">
              <a:defRPr kumimoji="0" lang="ko-KR" sz="2000"/>
            </a:lvl3pPr>
            <a:lvl4pPr eaLnBrk="1" latinLnBrk="0" hangingPunct="1">
              <a:defRPr kumimoji="0" lang="ko-KR" sz="1800"/>
            </a:lvl4pPr>
            <a:lvl5pPr eaLnBrk="1" latinLnBrk="0" hangingPunct="1">
              <a:defRPr kumimoji="0" lang="ko-KR" sz="1800"/>
            </a:lvl5pPr>
            <a:lvl6pPr eaLnBrk="1" latinLnBrk="0" hangingPunct="1">
              <a:defRPr kumimoji="0" lang="ko-KR" sz="1800"/>
            </a:lvl6pPr>
            <a:lvl7pPr eaLnBrk="1" latinLnBrk="0" hangingPunct="1">
              <a:defRPr kumimoji="0" lang="ko-KR" sz="1800"/>
            </a:lvl7pPr>
            <a:lvl8pPr eaLnBrk="1" latinLnBrk="0" hangingPunct="1">
              <a:defRPr kumimoji="0" lang="ko-KR" sz="1800"/>
            </a:lvl8pPr>
            <a:lvl9pPr eaLnBrk="1" latinLnBrk="0" hangingPunct="1">
              <a:defRPr kumimoji="0" lang="ko-KR"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757B281C-5159-4971-8228-52B9A72E9ED2}" type="datetimeFigureOut">
              <a:pPr latinLnBrk="1"/>
              <a:t>2018-10-31</a:t>
            </a:fld>
            <a:endParaRPr kumimoji="0" 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 latinLnBrk="1"/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ko-KR"/>
            </a:lvl1pPr>
          </a:lstStyle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ko-KR" sz="2400" b="1"/>
            </a:lvl1pPr>
            <a:lvl2pPr marL="457200" indent="0" eaLnBrk="1" latinLnBrk="0" hangingPunct="1">
              <a:buNone/>
              <a:defRPr kumimoji="0" lang="ko-KR" sz="2000" b="1"/>
            </a:lvl2pPr>
            <a:lvl3pPr marL="914400" indent="0" eaLnBrk="1" latinLnBrk="0" hangingPunct="1">
              <a:buNone/>
              <a:defRPr kumimoji="0" lang="ko-KR" sz="1800" b="1"/>
            </a:lvl3pPr>
            <a:lvl4pPr marL="1371600" indent="0" eaLnBrk="1" latinLnBrk="0" hangingPunct="1">
              <a:buNone/>
              <a:defRPr kumimoji="0" lang="ko-KR" sz="1600" b="1"/>
            </a:lvl4pPr>
            <a:lvl5pPr marL="1828800" indent="0" eaLnBrk="1" latinLnBrk="0" hangingPunct="1">
              <a:buNone/>
              <a:defRPr kumimoji="0" lang="ko-KR" sz="1600" b="1"/>
            </a:lvl5pPr>
            <a:lvl6pPr marL="2286000" indent="0" eaLnBrk="1" latinLnBrk="0" hangingPunct="1">
              <a:buNone/>
              <a:defRPr kumimoji="0" lang="ko-KR" sz="1600" b="1"/>
            </a:lvl6pPr>
            <a:lvl7pPr marL="2743200" indent="0" eaLnBrk="1" latinLnBrk="0" hangingPunct="1">
              <a:buNone/>
              <a:defRPr kumimoji="0" lang="ko-KR" sz="1600" b="1"/>
            </a:lvl7pPr>
            <a:lvl8pPr marL="3200400" indent="0" eaLnBrk="1" latinLnBrk="0" hangingPunct="1">
              <a:buNone/>
              <a:defRPr kumimoji="0" lang="ko-KR" sz="1600" b="1"/>
            </a:lvl8pPr>
            <a:lvl9pPr marL="3657600" indent="0" eaLnBrk="1" latinLnBrk="0" hangingPunct="1">
              <a:buNone/>
              <a:defRPr kumimoji="0" lang="ko-KR" sz="1600" b="1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ko-KR" sz="2400"/>
            </a:lvl1pPr>
            <a:lvl2pPr eaLnBrk="1" latinLnBrk="0" hangingPunct="1">
              <a:defRPr kumimoji="0" lang="ko-KR" sz="2000"/>
            </a:lvl2pPr>
            <a:lvl3pPr eaLnBrk="1" latinLnBrk="0" hangingPunct="1">
              <a:defRPr kumimoji="0" lang="ko-KR" sz="1800"/>
            </a:lvl3pPr>
            <a:lvl4pPr eaLnBrk="1" latinLnBrk="0" hangingPunct="1">
              <a:defRPr kumimoji="0" lang="ko-KR" sz="1600"/>
            </a:lvl4pPr>
            <a:lvl5pPr eaLnBrk="1" latinLnBrk="0" hangingPunct="1">
              <a:defRPr kumimoji="0" lang="ko-KR" sz="1600"/>
            </a:lvl5pPr>
            <a:lvl6pPr eaLnBrk="1" latinLnBrk="0" hangingPunct="1">
              <a:defRPr kumimoji="0" lang="ko-KR" sz="1600"/>
            </a:lvl6pPr>
            <a:lvl7pPr eaLnBrk="1" latinLnBrk="0" hangingPunct="1">
              <a:defRPr kumimoji="0" lang="ko-KR" sz="1600"/>
            </a:lvl7pPr>
            <a:lvl8pPr eaLnBrk="1" latinLnBrk="0" hangingPunct="1">
              <a:defRPr kumimoji="0" lang="ko-KR" sz="1600"/>
            </a:lvl8pPr>
            <a:lvl9pPr eaLnBrk="1" latinLnBrk="0" hangingPunct="1">
              <a:defRPr kumimoji="0" lang="ko-KR"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ko-KR" sz="2400" b="1"/>
            </a:lvl1pPr>
            <a:lvl2pPr marL="457200" indent="0" eaLnBrk="1" latinLnBrk="0" hangingPunct="1">
              <a:buNone/>
              <a:defRPr kumimoji="0" lang="ko-KR" sz="2000" b="1"/>
            </a:lvl2pPr>
            <a:lvl3pPr marL="914400" indent="0" eaLnBrk="1" latinLnBrk="0" hangingPunct="1">
              <a:buNone/>
              <a:defRPr kumimoji="0" lang="ko-KR" sz="1800" b="1"/>
            </a:lvl3pPr>
            <a:lvl4pPr marL="1371600" indent="0" eaLnBrk="1" latinLnBrk="0" hangingPunct="1">
              <a:buNone/>
              <a:defRPr kumimoji="0" lang="ko-KR" sz="1600" b="1"/>
            </a:lvl4pPr>
            <a:lvl5pPr marL="1828800" indent="0" eaLnBrk="1" latinLnBrk="0" hangingPunct="1">
              <a:buNone/>
              <a:defRPr kumimoji="0" lang="ko-KR" sz="1600" b="1"/>
            </a:lvl5pPr>
            <a:lvl6pPr marL="2286000" indent="0" eaLnBrk="1" latinLnBrk="0" hangingPunct="1">
              <a:buNone/>
              <a:defRPr kumimoji="0" lang="ko-KR" sz="1600" b="1"/>
            </a:lvl6pPr>
            <a:lvl7pPr marL="2743200" indent="0" eaLnBrk="1" latinLnBrk="0" hangingPunct="1">
              <a:buNone/>
              <a:defRPr kumimoji="0" lang="ko-KR" sz="1600" b="1"/>
            </a:lvl7pPr>
            <a:lvl8pPr marL="3200400" indent="0" eaLnBrk="1" latinLnBrk="0" hangingPunct="1">
              <a:buNone/>
              <a:defRPr kumimoji="0" lang="ko-KR" sz="1600" b="1"/>
            </a:lvl8pPr>
            <a:lvl9pPr marL="3657600" indent="0" eaLnBrk="1" latinLnBrk="0" hangingPunct="1">
              <a:buNone/>
              <a:defRPr kumimoji="0" lang="ko-KR" sz="1600" b="1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ko-KR" sz="2400"/>
            </a:lvl1pPr>
            <a:lvl2pPr eaLnBrk="1" latinLnBrk="0" hangingPunct="1">
              <a:defRPr kumimoji="0" lang="ko-KR" sz="2000"/>
            </a:lvl2pPr>
            <a:lvl3pPr eaLnBrk="1" latinLnBrk="0" hangingPunct="1">
              <a:defRPr kumimoji="0" lang="ko-KR" sz="1800"/>
            </a:lvl3pPr>
            <a:lvl4pPr eaLnBrk="1" latinLnBrk="0" hangingPunct="1">
              <a:defRPr kumimoji="0" lang="ko-KR" sz="1600"/>
            </a:lvl4pPr>
            <a:lvl5pPr eaLnBrk="1" latinLnBrk="0" hangingPunct="1">
              <a:defRPr kumimoji="0" lang="ko-KR" sz="1600"/>
            </a:lvl5pPr>
            <a:lvl6pPr eaLnBrk="1" latinLnBrk="0" hangingPunct="1">
              <a:defRPr kumimoji="0" lang="ko-KR" sz="1600"/>
            </a:lvl6pPr>
            <a:lvl7pPr eaLnBrk="1" latinLnBrk="0" hangingPunct="1">
              <a:defRPr kumimoji="0" lang="ko-KR" sz="1600"/>
            </a:lvl7pPr>
            <a:lvl8pPr eaLnBrk="1" latinLnBrk="0" hangingPunct="1">
              <a:defRPr kumimoji="0" lang="ko-KR" sz="1600"/>
            </a:lvl8pPr>
            <a:lvl9pPr eaLnBrk="1" latinLnBrk="0" hangingPunct="1">
              <a:defRPr kumimoji="0" lang="ko-KR"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757B281C-5159-4971-8228-52B9A72E9ED2}" type="datetimeFigureOut">
              <a:pPr latinLnBrk="1"/>
              <a:t>2018-10-31</a:t>
            </a:fld>
            <a:endParaRPr kumimoji="0" lang="ko-K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 latinLnBrk="1"/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내용(캡션 포함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ko-KR" sz="2000" b="1"/>
            </a:lvl1pPr>
          </a:lstStyle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ko-KR" sz="3200"/>
            </a:lvl1pPr>
            <a:lvl2pPr eaLnBrk="1" latinLnBrk="0" hangingPunct="1">
              <a:defRPr kumimoji="0" lang="ko-KR" sz="2800"/>
            </a:lvl2pPr>
            <a:lvl3pPr eaLnBrk="1" latinLnBrk="0" hangingPunct="1">
              <a:defRPr kumimoji="0" lang="ko-KR" sz="2400"/>
            </a:lvl3pPr>
            <a:lvl4pPr eaLnBrk="1" latinLnBrk="0" hangingPunct="1">
              <a:defRPr kumimoji="0" lang="ko-KR" sz="2000"/>
            </a:lvl4pPr>
            <a:lvl5pPr eaLnBrk="1" latinLnBrk="0" hangingPunct="1">
              <a:defRPr kumimoji="0" lang="ko-KR" sz="2000"/>
            </a:lvl5pPr>
            <a:lvl6pPr eaLnBrk="1" latinLnBrk="0" hangingPunct="1">
              <a:defRPr kumimoji="0" lang="ko-KR" sz="2000"/>
            </a:lvl6pPr>
            <a:lvl7pPr eaLnBrk="1" latinLnBrk="0" hangingPunct="1">
              <a:defRPr kumimoji="0" lang="ko-KR" sz="2000"/>
            </a:lvl7pPr>
            <a:lvl8pPr eaLnBrk="1" latinLnBrk="0" hangingPunct="1">
              <a:defRPr kumimoji="0" lang="ko-KR" sz="2000"/>
            </a:lvl8pPr>
            <a:lvl9pPr eaLnBrk="1" latinLnBrk="0" hangingPunct="1">
              <a:defRPr kumimoji="0" lang="ko-KR"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ko-KR" sz="1400"/>
            </a:lvl1pPr>
            <a:lvl2pPr marL="457200" indent="0" eaLnBrk="1" latinLnBrk="0" hangingPunct="1">
              <a:buNone/>
              <a:defRPr kumimoji="0" lang="ko-KR" sz="1200"/>
            </a:lvl2pPr>
            <a:lvl3pPr marL="914400" indent="0" eaLnBrk="1" latinLnBrk="0" hangingPunct="1">
              <a:buNone/>
              <a:defRPr kumimoji="0" lang="ko-KR" sz="1000"/>
            </a:lvl3pPr>
            <a:lvl4pPr marL="1371600" indent="0" eaLnBrk="1" latinLnBrk="0" hangingPunct="1">
              <a:buNone/>
              <a:defRPr kumimoji="0" lang="ko-KR" sz="900"/>
            </a:lvl4pPr>
            <a:lvl5pPr marL="1828800" indent="0" eaLnBrk="1" latinLnBrk="0" hangingPunct="1">
              <a:buNone/>
              <a:defRPr kumimoji="0" lang="ko-KR" sz="900"/>
            </a:lvl5pPr>
            <a:lvl6pPr marL="2286000" indent="0" eaLnBrk="1" latinLnBrk="0" hangingPunct="1">
              <a:buNone/>
              <a:defRPr kumimoji="0" lang="ko-KR" sz="900"/>
            </a:lvl6pPr>
            <a:lvl7pPr marL="2743200" indent="0" eaLnBrk="1" latinLnBrk="0" hangingPunct="1">
              <a:buNone/>
              <a:defRPr kumimoji="0" lang="ko-KR" sz="900"/>
            </a:lvl7pPr>
            <a:lvl8pPr marL="3200400" indent="0" eaLnBrk="1" latinLnBrk="0" hangingPunct="1">
              <a:buNone/>
              <a:defRPr kumimoji="0" lang="ko-KR" sz="900"/>
            </a:lvl8pPr>
            <a:lvl9pPr marL="3657600" indent="0" eaLnBrk="1" latinLnBrk="0" hangingPunct="1">
              <a:buNone/>
              <a:defRPr kumimoji="0" lang="ko-KR"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757B281C-5159-4971-8228-52B9A72E9ED2}" type="datetimeFigureOut">
              <a:pPr latinLnBrk="1"/>
              <a:t>2018-10-31</a:t>
            </a:fld>
            <a:endParaRPr kumimoji="0" 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 latinLnBrk="1"/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그림(캡션 포함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ko-KR" sz="2000" b="1"/>
            </a:lvl1pPr>
          </a:lstStyle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ko-KR" sz="3200"/>
            </a:lvl1pPr>
            <a:lvl2pPr marL="457200" indent="0" eaLnBrk="1" latinLnBrk="0" hangingPunct="1">
              <a:buNone/>
              <a:defRPr kumimoji="0" lang="ko-KR" sz="2800"/>
            </a:lvl2pPr>
            <a:lvl3pPr marL="914400" indent="0" eaLnBrk="1" latinLnBrk="0" hangingPunct="1">
              <a:buNone/>
              <a:defRPr kumimoji="0" lang="ko-KR" sz="2400"/>
            </a:lvl3pPr>
            <a:lvl4pPr marL="1371600" indent="0" eaLnBrk="1" latinLnBrk="0" hangingPunct="1">
              <a:buNone/>
              <a:defRPr kumimoji="0" lang="ko-KR" sz="2000"/>
            </a:lvl4pPr>
            <a:lvl5pPr marL="1828800" indent="0" eaLnBrk="1" latinLnBrk="0" hangingPunct="1">
              <a:buNone/>
              <a:defRPr kumimoji="0" lang="ko-KR" sz="2000"/>
            </a:lvl5pPr>
            <a:lvl6pPr marL="2286000" indent="0" eaLnBrk="1" latinLnBrk="0" hangingPunct="1">
              <a:buNone/>
              <a:defRPr kumimoji="0" lang="ko-KR" sz="2000"/>
            </a:lvl6pPr>
            <a:lvl7pPr marL="2743200" indent="0" eaLnBrk="1" latinLnBrk="0" hangingPunct="1">
              <a:buNone/>
              <a:defRPr kumimoji="0" lang="ko-KR" sz="2000"/>
            </a:lvl7pPr>
            <a:lvl8pPr marL="3200400" indent="0" eaLnBrk="1" latinLnBrk="0" hangingPunct="1">
              <a:buNone/>
              <a:defRPr kumimoji="0" lang="ko-KR" sz="2000"/>
            </a:lvl8pPr>
            <a:lvl9pPr marL="3657600" indent="0" eaLnBrk="1" latinLnBrk="0" hangingPunct="1">
              <a:buNone/>
              <a:defRPr kumimoji="0" lang="ko-KR" sz="2000"/>
            </a:lvl9pPr>
          </a:lstStyle>
          <a:p>
            <a:pPr eaLnBrk="1" latinLnBrk="0" hangingPunct="1"/>
            <a:r>
              <a:rPr lang="ko-KR" altLang="en-US" smtClean="0"/>
              <a:t>그림을 추가하려면 아이콘을 클릭하십시오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ko-KR" sz="1400"/>
            </a:lvl1pPr>
            <a:lvl2pPr marL="457200" indent="0" eaLnBrk="1" latinLnBrk="0" hangingPunct="1">
              <a:buNone/>
              <a:defRPr kumimoji="0" lang="ko-KR" sz="1200"/>
            </a:lvl2pPr>
            <a:lvl3pPr marL="914400" indent="0" eaLnBrk="1" latinLnBrk="0" hangingPunct="1">
              <a:buNone/>
              <a:defRPr kumimoji="0" lang="ko-KR" sz="1000"/>
            </a:lvl3pPr>
            <a:lvl4pPr marL="1371600" indent="0" eaLnBrk="1" latinLnBrk="0" hangingPunct="1">
              <a:buNone/>
              <a:defRPr kumimoji="0" lang="ko-KR" sz="900"/>
            </a:lvl4pPr>
            <a:lvl5pPr marL="1828800" indent="0" eaLnBrk="1" latinLnBrk="0" hangingPunct="1">
              <a:buNone/>
              <a:defRPr kumimoji="0" lang="ko-KR" sz="900"/>
            </a:lvl5pPr>
            <a:lvl6pPr marL="2286000" indent="0" eaLnBrk="1" latinLnBrk="0" hangingPunct="1">
              <a:buNone/>
              <a:defRPr kumimoji="0" lang="ko-KR" sz="900"/>
            </a:lvl6pPr>
            <a:lvl7pPr marL="2743200" indent="0" eaLnBrk="1" latinLnBrk="0" hangingPunct="1">
              <a:buNone/>
              <a:defRPr kumimoji="0" lang="ko-KR" sz="900"/>
            </a:lvl7pPr>
            <a:lvl8pPr marL="3200400" indent="0" eaLnBrk="1" latinLnBrk="0" hangingPunct="1">
              <a:buNone/>
              <a:defRPr kumimoji="0" lang="ko-KR" sz="900"/>
            </a:lvl8pPr>
            <a:lvl9pPr marL="3657600" indent="0" eaLnBrk="1" latinLnBrk="0" hangingPunct="1">
              <a:buNone/>
              <a:defRPr kumimoji="0" lang="ko-KR"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757B281C-5159-4971-8228-52B9A72E9ED2}" type="datetimeFigureOut">
              <a:pPr latinLnBrk="1"/>
              <a:t>2018-10-31</a:t>
            </a:fld>
            <a:endParaRPr kumimoji="0" 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 latinLnBrk="1"/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757B281C-5159-4971-8228-52B9A72E9ED2}" type="datetimeFigureOut">
              <a:pPr latinLnBrk="1"/>
              <a:t>2018-10-31</a:t>
            </a:fld>
            <a:endParaRPr kumimoji="0"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 latinLnBrk="1"/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atinLnBrk="1"/>
            <a:fld id="{757B281C-5159-4971-8228-52B9A72E9ED2}" type="datetimeFigureOut">
              <a:pPr latinLnBrk="1"/>
              <a:t>2018-10-31</a:t>
            </a:fld>
            <a:endParaRPr kumimoji="0"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 latinLnBrk="1"/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ko-KR" altLang="en-US" smtClean="0"/>
              <a:t>마스터 제목 스타일 편집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ko-K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1"/>
            <a:fld id="{757B281C-5159-4971-8228-52B9A72E9ED2}" type="datetimeFigureOut">
              <a:pPr latinLnBrk="1"/>
              <a:t>2018-10-31</a:t>
            </a:fld>
            <a:endParaRPr kumimoji="0"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ko-K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ko-K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pPr latinLnBrk="1"/>
              <a:t>‹#›</a:t>
            </a:fld>
            <a:endParaRPr kumimoji="0" lang="ko-K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kumimoji="0" lang="ko-KR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kumimoji="0" lang="ko-KR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ko-KR"/>
      </a:defPPr>
      <a:lvl1pPr marL="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339752" y="1124744"/>
            <a:ext cx="6396248" cy="2232249"/>
          </a:xfrm>
        </p:spPr>
        <p:txBody>
          <a:bodyPr anchor="ctr">
            <a:normAutofit fontScale="90000"/>
          </a:bodyPr>
          <a:lstStyle/>
          <a:p>
            <a:r>
              <a:rPr lang="en-US" altLang="en-US" sz="4800" i="1" dirty="0" smtClean="0">
                <a:solidFill>
                  <a:schemeClr val="tx1"/>
                </a:solidFill>
                <a:latin typeface="Arial Black" pitchFamily="34" charset="0"/>
              </a:rPr>
              <a:t>LMS-MINI </a:t>
            </a:r>
            <a:br>
              <a:rPr lang="en-US" altLang="en-US" sz="4800" i="1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en-US" altLang="en-US" sz="4800" i="1" dirty="0" smtClean="0">
                <a:solidFill>
                  <a:schemeClr val="tx1"/>
                </a:solidFill>
                <a:latin typeface="Arial Black" pitchFamily="34" charset="0"/>
              </a:rPr>
              <a:t>Remote </a:t>
            </a:r>
            <a:r>
              <a:rPr lang="ko-KR" altLang="en-US" sz="4800" dirty="0" smtClean="0">
                <a:solidFill>
                  <a:schemeClr val="tx1"/>
                </a:solidFill>
              </a:rPr>
              <a:t>제안서</a:t>
            </a:r>
            <a:r>
              <a:rPr lang="en-US" altLang="ko-KR" sz="6000" dirty="0" smtClean="0">
                <a:solidFill>
                  <a:schemeClr val="tx1"/>
                </a:solidFill>
              </a:rPr>
              <a:t/>
            </a:r>
            <a:br>
              <a:rPr lang="en-US" altLang="ko-KR" sz="6000" dirty="0" smtClean="0">
                <a:solidFill>
                  <a:schemeClr val="tx1"/>
                </a:solidFill>
              </a:rPr>
            </a:br>
            <a:r>
              <a:rPr lang="en-US" altLang="en-US" sz="2400" i="1" dirty="0" smtClean="0">
                <a:solidFill>
                  <a:schemeClr val="tx2"/>
                </a:solidFill>
                <a:latin typeface="Arial Black" pitchFamily="34" charset="0"/>
              </a:rPr>
              <a:t>Laser </a:t>
            </a:r>
            <a:r>
              <a:rPr lang="en-US" altLang="en-US" sz="2400" i="1" dirty="0">
                <a:solidFill>
                  <a:schemeClr val="tx2"/>
                </a:solidFill>
                <a:latin typeface="Arial Black" pitchFamily="34" charset="0"/>
              </a:rPr>
              <a:t>Monitoring </a:t>
            </a:r>
            <a:r>
              <a:rPr lang="en-US" altLang="en-US" sz="2400" i="1" dirty="0" smtClean="0">
                <a:solidFill>
                  <a:schemeClr val="tx2"/>
                </a:solidFill>
                <a:latin typeface="Arial Black" pitchFamily="34" charset="0"/>
              </a:rPr>
              <a:t/>
            </a:r>
            <a:br>
              <a:rPr lang="en-US" altLang="en-US" sz="2400" i="1" dirty="0" smtClean="0">
                <a:solidFill>
                  <a:schemeClr val="tx2"/>
                </a:solidFill>
                <a:latin typeface="Arial Black" pitchFamily="34" charset="0"/>
              </a:rPr>
            </a:br>
            <a:r>
              <a:rPr lang="ko-KR" altLang="en-US" sz="2400" i="1" dirty="0" smtClean="0">
                <a:solidFill>
                  <a:schemeClr val="tx2"/>
                </a:solidFill>
                <a:latin typeface="+mj-ea"/>
              </a:rPr>
              <a:t>원격 </a:t>
            </a:r>
            <a:r>
              <a:rPr lang="ko-KR" altLang="en-US" sz="2400" i="1" dirty="0">
                <a:solidFill>
                  <a:schemeClr val="tx2"/>
                </a:solidFill>
                <a:latin typeface="+mj-ea"/>
              </a:rPr>
              <a:t>대기 감시 시스템</a:t>
            </a:r>
            <a:r>
              <a:rPr lang="en-US" altLang="en-US" sz="2400" i="1" dirty="0">
                <a:solidFill>
                  <a:schemeClr val="tx2"/>
                </a:solidFill>
                <a:latin typeface="+mj-ea"/>
              </a:rPr>
              <a:t> </a:t>
            </a:r>
            <a:endParaRPr lang="ko-KR" sz="3100" dirty="0">
              <a:solidFill>
                <a:schemeClr val="tx2">
                  <a:lumMod val="60000"/>
                  <a:lumOff val="40000"/>
                </a:schemeClr>
              </a:solidFill>
              <a:latin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6256" y="3573016"/>
            <a:ext cx="1737800" cy="8955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neverov\Desktop\Manual ДЛС-КС\3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3957021" cy="2664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8" descr="17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436" y="1471336"/>
            <a:ext cx="4130044" cy="267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31449" y="4941168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Bernard MT Condensed" panose="02050806060905020404" pitchFamily="18" charset="0"/>
              </a:rPr>
              <a:t>특별히 개발된 감지 </a:t>
            </a:r>
            <a:r>
              <a:rPr lang="en-US" altLang="ko-KR" sz="2000" dirty="0" smtClean="0">
                <a:latin typeface="Bernard MT Condensed" panose="02050806060905020404" pitchFamily="18" charset="0"/>
              </a:rPr>
              <a:t>Algorithm</a:t>
            </a:r>
            <a:r>
              <a:rPr lang="ko-KR" altLang="en-US" sz="2000" dirty="0" smtClean="0">
                <a:latin typeface="Bernard MT Condensed" panose="02050806060905020404" pitchFamily="18" charset="0"/>
              </a:rPr>
              <a:t>으로 대기 중에 밀집된 </a:t>
            </a:r>
            <a:r>
              <a:rPr lang="en-US" altLang="ko-KR" sz="2000" dirty="0" smtClean="0">
                <a:latin typeface="Bernard MT Condensed" panose="02050806060905020404" pitchFamily="18" charset="0"/>
              </a:rPr>
              <a:t>METHANE</a:t>
            </a:r>
            <a:r>
              <a:rPr lang="ko-KR" altLang="en-US" sz="2000" dirty="0" smtClean="0">
                <a:latin typeface="Bernard MT Condensed" panose="02050806060905020404" pitchFamily="18" charset="0"/>
              </a:rPr>
              <a:t>을 실시간 측정 할 수 있다</a:t>
            </a:r>
            <a:r>
              <a:rPr lang="en-US" altLang="ko-KR" sz="2000" dirty="0" smtClean="0">
                <a:latin typeface="Bernard MT Condensed" panose="02050806060905020404" pitchFamily="18" charset="0"/>
              </a:rPr>
              <a:t>. (</a:t>
            </a:r>
            <a:r>
              <a:rPr lang="ko-KR" altLang="en-US" sz="2000" dirty="0" smtClean="0">
                <a:latin typeface="Bernard MT Condensed" panose="02050806060905020404" pitchFamily="18" charset="0"/>
              </a:rPr>
              <a:t>최대 </a:t>
            </a:r>
            <a:r>
              <a:rPr lang="en-US" altLang="ko-KR" sz="2000" dirty="0">
                <a:latin typeface="Bernard MT Condensed" panose="02050806060905020404" pitchFamily="18" charset="0"/>
              </a:rPr>
              <a:t>5</a:t>
            </a:r>
            <a:r>
              <a:rPr lang="en-US" altLang="ko-KR" sz="2000" dirty="0" smtClean="0">
                <a:latin typeface="Bernard MT Condensed" panose="02050806060905020404" pitchFamily="18" charset="0"/>
              </a:rPr>
              <a:t>8points</a:t>
            </a:r>
            <a:r>
              <a:rPr lang="en-US" altLang="ko-KR" sz="2000" dirty="0">
                <a:latin typeface="Bernard MT Condensed" panose="02050806060905020404" pitchFamily="18" charset="0"/>
              </a:rPr>
              <a:t>)</a:t>
            </a:r>
            <a:endParaRPr lang="en-US" altLang="ko-KR" sz="2000" dirty="0" smtClean="0">
              <a:latin typeface="Bernard MT Condensed" panose="02050806060905020404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88708" y="410741"/>
            <a:ext cx="2736304" cy="786011"/>
          </a:xfrm>
        </p:spPr>
        <p:txBody>
          <a:bodyPr>
            <a:noAutofit/>
          </a:bodyPr>
          <a:lstStyle/>
          <a:p>
            <a:r>
              <a:rPr lang="ko-KR" altLang="en-US" b="1" dirty="0" smtClean="0"/>
              <a:t>작동원리</a:t>
            </a:r>
            <a:endParaRPr lang="ko-K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162082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1"/>
          <p:cNvSpPr>
            <a:spLocks noGrp="1"/>
          </p:cNvSpPr>
          <p:nvPr>
            <p:ph type="title"/>
          </p:nvPr>
        </p:nvSpPr>
        <p:spPr>
          <a:xfrm>
            <a:off x="5148064" y="410741"/>
            <a:ext cx="3676948" cy="786011"/>
          </a:xfrm>
        </p:spPr>
        <p:txBody>
          <a:bodyPr>
            <a:noAutofit/>
          </a:bodyPr>
          <a:lstStyle/>
          <a:p>
            <a:r>
              <a:rPr lang="en-US" altLang="ko-KR" b="1" dirty="0" smtClean="0">
                <a:latin typeface="Bernard MT Condensed" panose="02050806060905020404" pitchFamily="18" charset="0"/>
              </a:rPr>
              <a:t>Technical Data</a:t>
            </a:r>
            <a:endParaRPr lang="ko-KR" b="1" dirty="0">
              <a:latin typeface="Bernard MT Condensed" panose="02050806060905020404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53319561"/>
              </p:ext>
            </p:extLst>
          </p:nvPr>
        </p:nvGraphicFramePr>
        <p:xfrm>
          <a:off x="1187624" y="2060848"/>
          <a:ext cx="7129463" cy="3313115"/>
        </p:xfrm>
        <a:graphic>
          <a:graphicData uri="http://schemas.openxmlformats.org/drawingml/2006/table">
            <a:tbl>
              <a:tblPr/>
              <a:tblGrid>
                <a:gridCol w="33607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687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60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Maximum </a:t>
                      </a:r>
                      <a:r>
                        <a:rPr kumimoji="0" lang="de-DE" altLang="de-DE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measurement</a:t>
                      </a:r>
                      <a:r>
                        <a:rPr kumimoji="0" lang="de-DE" alt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DE" altLang="de-DE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distance</a:t>
                      </a:r>
                      <a:endParaRPr kumimoji="0" lang="ru-RU" alt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</a:t>
                      </a:r>
                      <a:r>
                        <a:rPr kumimoji="0" lang="en-US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kumimoji="0" lang="ru-RU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60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Range of movement</a:t>
                      </a:r>
                      <a:endParaRPr kumimoji="0" lang="ru-RU" alt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Azimuth               </a:t>
                      </a:r>
                      <a:r>
                        <a:rPr kumimoji="0" lang="en-US" alt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</a:t>
                      </a:r>
                      <a:r>
                        <a:rPr kumimoji="0" lang="en-US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</a:t>
                      </a:r>
                      <a:endParaRPr kumimoji="0" lang="ru-RU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Elevation             - 90 </a:t>
                      </a:r>
                      <a:r>
                        <a:rPr kumimoji="0" lang="de-DE" alt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+ 90</a:t>
                      </a:r>
                      <a:endParaRPr kumimoji="0" lang="ru-RU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301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Measurement time</a:t>
                      </a:r>
                      <a:endParaRPr kumimoji="0" lang="ru-RU" altLang="de-DE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 sec (simultaneously)</a:t>
                      </a:r>
                      <a:endParaRPr kumimoji="0" lang="ru-RU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60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Sensitivity for 0.1 sec measurement time :</a:t>
                      </a:r>
                      <a:endParaRPr kumimoji="0" lang="ru-RU" alt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kumimoji="0" lang="de-CH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kumimoji="0" lang="de-CH" alt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50,000 </a:t>
                      </a:r>
                      <a:r>
                        <a:rPr kumimoji="0" lang="de-CH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ppm*m</a:t>
                      </a:r>
                      <a:endParaRPr kumimoji="0" lang="ru-RU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301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Laser wavelength</a:t>
                      </a:r>
                      <a:endParaRPr kumimoji="0" lang="ru-RU" alt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1.65 µm</a:t>
                      </a:r>
                      <a:endParaRPr kumimoji="0" lang="ru-RU" altLang="de-DE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301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Laser power</a:t>
                      </a:r>
                      <a:endParaRPr kumimoji="0" lang="ru-RU" altLang="de-DE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</a:t>
                      </a:r>
                      <a:r>
                        <a:rPr kumimoji="0" lang="en-US" alt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mW</a:t>
                      </a:r>
                      <a:endParaRPr kumimoji="0" lang="ru-RU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301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 supply</a:t>
                      </a:r>
                      <a:endParaRPr kumimoji="0" lang="ru-RU" altLang="de-DE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V</a:t>
                      </a:r>
                      <a:endParaRPr kumimoji="0" lang="ru-RU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301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weight</a:t>
                      </a:r>
                      <a:endParaRPr kumimoji="0" lang="ru-RU" alt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kg</a:t>
                      </a:r>
                      <a:endParaRPr kumimoji="0" lang="ru-RU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301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Environment </a:t>
                      </a:r>
                      <a:r>
                        <a:rPr kumimoji="0" lang="de-DE" altLang="de-DE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protection</a:t>
                      </a:r>
                      <a:endParaRPr kumimoji="0" lang="ru-RU" alt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IP6</a:t>
                      </a:r>
                      <a:r>
                        <a:rPr kumimoji="0" lang="en-US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ru-RU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301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Operating temperature range</a:t>
                      </a:r>
                      <a:endParaRPr kumimoji="0" lang="ru-RU" alt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- 40° C to + 67° C</a:t>
                      </a:r>
                      <a:endParaRPr kumimoji="0" lang="ru-RU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25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Relative measurement accuracy</a:t>
                      </a:r>
                      <a:endParaRPr kumimoji="0" lang="ru-RU" alt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1 % (but &lt; threshold sensitivity)</a:t>
                      </a:r>
                      <a:endParaRPr kumimoji="0" lang="ru-RU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6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de-DE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Selectivity</a:t>
                      </a:r>
                      <a:r>
                        <a:rPr kumimoji="0" lang="de-CH" alt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CH" altLang="de-DE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kumimoji="0" lang="de-CH" alt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CH" altLang="de-DE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  <a:r>
                        <a:rPr kumimoji="0" lang="de-CH" alt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de-CH" altLang="de-DE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gases</a:t>
                      </a:r>
                      <a:endParaRPr kumimoji="0" lang="ru-RU" alt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10 </a:t>
                      </a:r>
                      <a:r>
                        <a:rPr kumimoji="0" lang="de-CH" alt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</a:t>
                      </a:r>
                      <a:r>
                        <a:rPr kumimoji="0" lang="de-CH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</a:t>
                      </a:r>
                      <a:endParaRPr kumimoji="0" lang="ru-RU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69022792"/>
                  </a:ext>
                </a:extLst>
              </a:tr>
              <a:tr h="215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de-DE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Service </a:t>
                      </a:r>
                      <a:r>
                        <a:rPr kumimoji="0" lang="de-CH" altLang="de-DE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intervals</a:t>
                      </a:r>
                      <a:endParaRPr kumimoji="0" lang="ru-RU" altLang="de-DE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kumimoji="0" lang="de-CH" alt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years</a:t>
                      </a:r>
                      <a:endParaRPr kumimoji="0" lang="ru-RU" alt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1438310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05623854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619672" y="2075364"/>
            <a:ext cx="630833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9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THANK YOU</a:t>
            </a:r>
            <a:endParaRPr lang="en-US" altLang="ko-KR" sz="96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073701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7"/>
          <p:cNvSpPr txBox="1">
            <a:spLocks noChangeArrowheads="1"/>
          </p:cNvSpPr>
          <p:nvPr/>
        </p:nvSpPr>
        <p:spPr bwMode="auto">
          <a:xfrm>
            <a:off x="3563888" y="1497734"/>
            <a:ext cx="550972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GB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1. LMS-MINI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는 </a:t>
            </a:r>
            <a:r>
              <a:rPr lang="ko-KR" altLang="en-US" sz="1600" dirty="0">
                <a:latin typeface="Bernard MT Condensed" panose="02050806060905020404" pitchFamily="18" charset="0"/>
                <a:cs typeface="Browallia New" panose="020B0604020202020204" pitchFamily="34" charset="-34"/>
              </a:rPr>
              <a:t>고정형 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가스 누출 </a:t>
            </a:r>
            <a:r>
              <a:rPr lang="ko-KR" altLang="en-US" sz="1600" dirty="0">
                <a:latin typeface="Bernard MT Condensed" panose="02050806060905020404" pitchFamily="18" charset="0"/>
                <a:cs typeface="Browallia New" panose="020B0604020202020204" pitchFamily="34" charset="-34"/>
              </a:rPr>
              <a:t>감지 </a:t>
            </a:r>
            <a:r>
              <a:rPr lang="en-GB" altLang="en-US" sz="1600" dirty="0">
                <a:latin typeface="Bernard MT Condensed" panose="02050806060905020404" pitchFamily="18" charset="0"/>
                <a:cs typeface="Browallia New" panose="020B0604020202020204" pitchFamily="34" charset="-34"/>
              </a:rPr>
              <a:t>system </a:t>
            </a:r>
            <a:r>
              <a:rPr lang="ko-KR" altLang="en-US" sz="1600" dirty="0">
                <a:latin typeface="Bernard MT Condensed" panose="02050806060905020404" pitchFamily="18" charset="0"/>
                <a:cs typeface="Browallia New" panose="020B0604020202020204" pitchFamily="34" charset="-34"/>
              </a:rPr>
              <a:t>으로 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대기 중에 </a:t>
            </a:r>
            <a:r>
              <a:rPr lang="ko-KR" altLang="en-US" sz="1600" dirty="0">
                <a:solidFill>
                  <a:srgbClr val="C00000"/>
                </a:solidFill>
                <a:latin typeface="Bernard MT Condensed" panose="02050806060905020404" pitchFamily="18" charset="0"/>
                <a:cs typeface="Browallia New" panose="020B0604020202020204" pitchFamily="34" charset="-34"/>
              </a:rPr>
              <a:t>일정 높이에 밀집된 </a:t>
            </a:r>
            <a:r>
              <a:rPr lang="en-US" altLang="ko-KR" sz="1600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Browallia New" panose="020B0604020202020204" pitchFamily="34" charset="-34"/>
              </a:rPr>
              <a:t>METHANE GAS</a:t>
            </a:r>
            <a:r>
              <a:rPr lang="ko-KR" altLang="en-US" sz="1600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Browallia New" panose="020B0604020202020204" pitchFamily="34" charset="-34"/>
              </a:rPr>
              <a:t>를 </a:t>
            </a:r>
            <a:r>
              <a:rPr lang="ko-KR" altLang="en-US" sz="1600" dirty="0">
                <a:solidFill>
                  <a:srgbClr val="C00000"/>
                </a:solidFill>
                <a:latin typeface="Bernard MT Condensed" panose="02050806060905020404" pitchFamily="18" charset="0"/>
                <a:cs typeface="Browallia New" panose="020B0604020202020204" pitchFamily="34" charset="-34"/>
              </a:rPr>
              <a:t>원격 감지</a:t>
            </a:r>
            <a:r>
              <a:rPr lang="en-US" altLang="ko-KR" sz="1600" dirty="0">
                <a:latin typeface="Bernard MT Condensed" panose="02050806060905020404" pitchFamily="18" charset="0"/>
                <a:cs typeface="Browallia New" panose="020B0604020202020204" pitchFamily="34" charset="-34"/>
              </a:rPr>
              <a:t>, </a:t>
            </a:r>
            <a:r>
              <a:rPr lang="en-US" altLang="ko-KR" sz="1600" dirty="0">
                <a:solidFill>
                  <a:srgbClr val="C00000"/>
                </a:solidFill>
                <a:latin typeface="Bernard MT Condensed" panose="02050806060905020404" pitchFamily="18" charset="0"/>
                <a:cs typeface="Browallia New" panose="020B0604020202020204" pitchFamily="34" charset="-34"/>
              </a:rPr>
              <a:t>M</a:t>
            </a:r>
            <a:r>
              <a:rPr lang="en-US" altLang="ko-KR" sz="1600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Browallia New" panose="020B0604020202020204" pitchFamily="34" charset="-34"/>
              </a:rPr>
              <a:t>onitoring </a:t>
            </a:r>
            <a:r>
              <a:rPr lang="ko-KR" altLang="en-US" sz="1600" dirty="0">
                <a:latin typeface="Bernard MT Condensed" panose="02050806060905020404" pitchFamily="18" charset="0"/>
                <a:cs typeface="Browallia New" panose="020B0604020202020204" pitchFamily="34" charset="-34"/>
              </a:rPr>
              <a:t>해 주며</a:t>
            </a:r>
            <a:r>
              <a:rPr lang="en-US" altLang="ko-KR" sz="1600" dirty="0">
                <a:latin typeface="Bernard MT Condensed" panose="02050806060905020404" pitchFamily="18" charset="0"/>
                <a:cs typeface="Browallia New" panose="020B0604020202020204" pitchFamily="34" charset="-34"/>
              </a:rPr>
              <a:t>, </a:t>
            </a:r>
            <a:r>
              <a:rPr lang="ko-KR" altLang="en-US" sz="1600" dirty="0">
                <a:latin typeface="Bernard MT Condensed" panose="02050806060905020404" pitchFamily="18" charset="0"/>
                <a:cs typeface="Browallia New" panose="020B0604020202020204" pitchFamily="34" charset="-34"/>
              </a:rPr>
              <a:t>특별히 위험 요소가 큰 </a:t>
            </a:r>
            <a:r>
              <a:rPr lang="en-GB" altLang="en-US" sz="1600" dirty="0">
                <a:latin typeface="Bernard MT Condensed" panose="02050806060905020404" pitchFamily="18" charset="0"/>
                <a:cs typeface="Browallia New" panose="020B0604020202020204" pitchFamily="34" charset="-34"/>
              </a:rPr>
              <a:t> C</a:t>
            </a:r>
            <a:r>
              <a:rPr lang="en-GB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ompressor </a:t>
            </a:r>
            <a:r>
              <a:rPr lang="en-GB" altLang="en-US" sz="1600" dirty="0">
                <a:latin typeface="Bernard MT Condensed" panose="02050806060905020404" pitchFamily="18" charset="0"/>
                <a:cs typeface="Browallia New" panose="020B0604020202020204" pitchFamily="34" charset="-34"/>
              </a:rPr>
              <a:t>stations, LNG terminals, pipeline network areas </a:t>
            </a:r>
            <a:r>
              <a:rPr lang="ko-KR" altLang="en-US" sz="1600" dirty="0">
                <a:latin typeface="Bernard MT Condensed" panose="02050806060905020404" pitchFamily="18" charset="0"/>
                <a:cs typeface="Browallia New" panose="020B0604020202020204" pitchFamily="34" charset="-34"/>
              </a:rPr>
              <a:t>등의 </a:t>
            </a:r>
            <a:r>
              <a:rPr lang="ko-KR" altLang="en-US" sz="1600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Browallia New" panose="020B0604020202020204" pitchFamily="34" charset="-34"/>
              </a:rPr>
              <a:t>특수한 지역들에 대한 </a:t>
            </a:r>
            <a:r>
              <a:rPr lang="ko-KR" altLang="en-US" sz="1600" dirty="0">
                <a:solidFill>
                  <a:srgbClr val="C00000"/>
                </a:solidFill>
                <a:latin typeface="Bernard MT Condensed" panose="02050806060905020404" pitchFamily="18" charset="0"/>
                <a:cs typeface="Browallia New" panose="020B0604020202020204" pitchFamily="34" charset="-34"/>
              </a:rPr>
              <a:t>지속적인 감지 및 감시를 목적</a:t>
            </a:r>
            <a:r>
              <a:rPr lang="ko-KR" altLang="en-US" sz="1600" dirty="0">
                <a:latin typeface="Bernard MT Condensed" panose="02050806060905020404" pitchFamily="18" charset="0"/>
                <a:cs typeface="Browallia New" panose="020B0604020202020204" pitchFamily="34" charset="-34"/>
              </a:rPr>
              <a:t>으로 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한다</a:t>
            </a:r>
            <a:r>
              <a:rPr lang="en-US" altLang="ko-KR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lang="en-US" altLang="ko-KR" sz="1600" dirty="0" smtClean="0">
              <a:latin typeface="Bernard MT Condensed" panose="02050806060905020404" pitchFamily="18" charset="0"/>
              <a:cs typeface="Browallia New" panose="020B0604020202020204" pitchFamily="34" charset="-34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2. 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이 </a:t>
            </a:r>
            <a:r>
              <a:rPr lang="en-US" altLang="ko-KR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System</a:t>
            </a:r>
            <a:r>
              <a:rPr lang="ko-KR" altLang="en-US" sz="1600" dirty="0">
                <a:latin typeface="Bernard MT Condensed" panose="02050806060905020404" pitchFamily="18" charset="0"/>
                <a:cs typeface="Browallia New" panose="020B0604020202020204" pitchFamily="34" charset="-34"/>
              </a:rPr>
              <a:t>에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 설치된 </a:t>
            </a:r>
            <a:r>
              <a:rPr lang="en-US" altLang="ko-KR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Scanning Camera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를 이용하</a:t>
            </a:r>
            <a:r>
              <a:rPr lang="ko-KR" altLang="en-US" sz="1600" dirty="0">
                <a:latin typeface="Bernard MT Condensed" panose="02050806060905020404" pitchFamily="18" charset="0"/>
                <a:cs typeface="Browallia New" panose="020B0604020202020204" pitchFamily="34" charset="-34"/>
              </a:rPr>
              <a:t>여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 </a:t>
            </a:r>
            <a:r>
              <a:rPr lang="ko-KR" altLang="en-US" sz="1600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Browallia New" panose="020B0604020202020204" pitchFamily="34" charset="-34"/>
              </a:rPr>
              <a:t>관심 지역을 지속적으로 감시</a:t>
            </a:r>
            <a:r>
              <a:rPr lang="en-US" altLang="ko-KR" sz="1600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Browallia New" panose="020B0604020202020204" pitchFamily="34" charset="-34"/>
              </a:rPr>
              <a:t>(Scanning)</a:t>
            </a:r>
            <a:r>
              <a:rPr lang="ko-KR" altLang="en-US" sz="1600" dirty="0" smtClean="0">
                <a:solidFill>
                  <a:srgbClr val="C00000"/>
                </a:solidFill>
                <a:latin typeface="Bernard MT Condensed" panose="02050806060905020404" pitchFamily="18" charset="0"/>
                <a:cs typeface="Browallia New" panose="020B0604020202020204" pitchFamily="34" charset="-34"/>
              </a:rPr>
              <a:t>가 가능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하며</a:t>
            </a:r>
            <a:r>
              <a:rPr lang="en-US" altLang="ko-KR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,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 운용자가 축적된 </a:t>
            </a:r>
            <a:r>
              <a:rPr lang="en-US" altLang="ko-KR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Scanning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 </a:t>
            </a:r>
            <a:r>
              <a:rPr lang="en-US" altLang="ko-KR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DATA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를 이용하여 보다 쉽고 확실하게 </a:t>
            </a:r>
            <a:r>
              <a:rPr lang="en-US" altLang="ko-KR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METHANE GAS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를 실시간으로 감지할 수 있도록 도와준다</a:t>
            </a:r>
            <a:r>
              <a:rPr lang="en-US" altLang="ko-KR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lang="en-US" altLang="ko-KR" sz="1600" dirty="0">
              <a:latin typeface="Bernard MT Condensed" panose="02050806060905020404" pitchFamily="18" charset="0"/>
              <a:cs typeface="Browallia New" panose="020B0604020202020204" pitchFamily="34" charset="-34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3. 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이 </a:t>
            </a:r>
            <a:r>
              <a:rPr lang="en-US" altLang="ko-KR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System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은 운용자가 요구하는 특정지역의 </a:t>
            </a:r>
            <a:r>
              <a:rPr lang="en-US" altLang="ko-KR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SCAN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을 가능하도록 </a:t>
            </a:r>
            <a:r>
              <a:rPr lang="en-US" altLang="ko-KR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PROGRAM </a:t>
            </a:r>
            <a:r>
              <a:rPr lang="ko-KR" altLang="en-US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할 수 있다</a:t>
            </a:r>
            <a:r>
              <a:rPr lang="en-US" altLang="ko-KR" sz="1600" dirty="0" smtClean="0">
                <a:latin typeface="Bernard MT Condensed" panose="02050806060905020404" pitchFamily="18" charset="0"/>
                <a:cs typeface="Browallia New" panose="020B0604020202020204" pitchFamily="34" charset="-34"/>
              </a:rPr>
              <a:t>.</a:t>
            </a:r>
            <a:endParaRPr kumimoji="0" lang="en-US" altLang="ko-KR" sz="1600" dirty="0">
              <a:latin typeface="Bernard MT Condensed" panose="02050806060905020404" pitchFamily="18" charset="0"/>
              <a:cs typeface="Browallia New" panose="020B0604020202020204" pitchFamily="34" charset="-34"/>
            </a:endParaRPr>
          </a:p>
        </p:txBody>
      </p:sp>
      <p:sp>
        <p:nvSpPr>
          <p:cNvPr id="42" name="Title 1"/>
          <p:cNvSpPr>
            <a:spLocks noGrp="1"/>
          </p:cNvSpPr>
          <p:nvPr>
            <p:ph type="title"/>
          </p:nvPr>
        </p:nvSpPr>
        <p:spPr>
          <a:xfrm>
            <a:off x="6088708" y="554757"/>
            <a:ext cx="2736304" cy="786011"/>
          </a:xfrm>
        </p:spPr>
        <p:txBody>
          <a:bodyPr>
            <a:noAutofit/>
          </a:bodyPr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제품 개요</a:t>
            </a:r>
            <a:endParaRPr lang="ko-K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1"/>
          <p:cNvSpPr>
            <a:spLocks noGrp="1"/>
          </p:cNvSpPr>
          <p:nvPr>
            <p:ph type="title"/>
          </p:nvPr>
        </p:nvSpPr>
        <p:spPr>
          <a:xfrm>
            <a:off x="6088708" y="410741"/>
            <a:ext cx="2736304" cy="786011"/>
          </a:xfrm>
        </p:spPr>
        <p:txBody>
          <a:bodyPr>
            <a:noAutofit/>
          </a:bodyPr>
          <a:lstStyle/>
          <a:p>
            <a:r>
              <a:rPr lang="ko-KR" altLang="en-US" b="1" dirty="0" smtClean="0"/>
              <a:t>제품 특</a:t>
            </a:r>
            <a:r>
              <a:rPr lang="ko-KR" altLang="en-US" b="1" dirty="0"/>
              <a:t>징</a:t>
            </a:r>
            <a:endParaRPr lang="ko-KR" b="1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115616" y="1628800"/>
            <a:ext cx="7632848" cy="954107"/>
          </a:xfrm>
          <a:prstGeom prst="rect">
            <a:avLst/>
          </a:prstGeom>
          <a:noFill/>
          <a:ln w="9525" cap="rnd" cmpd="sng">
            <a:solidFill>
              <a:schemeClr val="accent1"/>
            </a:solidFill>
            <a:prstDash val="sysDot"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ko-KR" altLang="en-US" sz="2800" dirty="0" smtClean="0">
                <a:latin typeface="Bernard MT Condensed" panose="02050806060905020404" pitchFamily="18" charset="0"/>
              </a:rPr>
              <a:t>사용자의 관심지역</a:t>
            </a:r>
            <a:r>
              <a:rPr lang="en-US" altLang="ko-KR" sz="2800" dirty="0" smtClean="0">
                <a:latin typeface="Bernard MT Condensed" panose="02050806060905020404" pitchFamily="18" charset="0"/>
              </a:rPr>
              <a:t>(</a:t>
            </a:r>
            <a:r>
              <a:rPr lang="ko-KR" altLang="en-US" sz="2800" dirty="0" smtClean="0">
                <a:latin typeface="Bernard MT Condensed" panose="02050806060905020404" pitchFamily="18" charset="0"/>
              </a:rPr>
              <a:t>최대 </a:t>
            </a:r>
            <a:r>
              <a:rPr lang="en-US" altLang="ko-KR" sz="2800" dirty="0" smtClean="0">
                <a:latin typeface="Bernard MT Condensed" panose="02050806060905020404" pitchFamily="18" charset="0"/>
              </a:rPr>
              <a:t>58Points)</a:t>
            </a:r>
            <a:r>
              <a:rPr lang="ko-KR" altLang="en-US" sz="2800" dirty="0" smtClean="0">
                <a:latin typeface="Bernard MT Condensed" panose="02050806060905020404" pitchFamily="18" charset="0"/>
              </a:rPr>
              <a:t>을</a:t>
            </a:r>
            <a:r>
              <a:rPr lang="en-US" altLang="ko-KR" sz="2800" dirty="0" smtClean="0">
                <a:latin typeface="Bernard MT Condensed" panose="02050806060905020404" pitchFamily="18" charset="0"/>
              </a:rPr>
              <a:t> </a:t>
            </a:r>
            <a:r>
              <a:rPr lang="en-US" altLang="ko-KR" sz="28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365</a:t>
            </a:r>
            <a:r>
              <a:rPr lang="ko-KR" altLang="en-US" sz="28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일 실시간 감시</a:t>
            </a:r>
            <a:r>
              <a:rPr lang="en-US" altLang="ko-KR" sz="28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(Alarm)</a:t>
            </a:r>
            <a:r>
              <a:rPr lang="ko-KR" altLang="en-US" sz="28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및 </a:t>
            </a:r>
            <a:r>
              <a:rPr lang="en-US" altLang="ko-KR" sz="28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DATA </a:t>
            </a:r>
            <a:r>
              <a:rPr lang="ko-KR" altLang="en-US" sz="28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확보 </a:t>
            </a:r>
            <a:r>
              <a:rPr lang="ko-KR" altLang="en-US" sz="2800" dirty="0" smtClean="0">
                <a:latin typeface="Bernard MT Condensed" panose="02050806060905020404" pitchFamily="18" charset="0"/>
              </a:rPr>
              <a:t>가능</a:t>
            </a:r>
            <a:r>
              <a:rPr lang="en-US" altLang="ko-KR" sz="2800" dirty="0" smtClean="0">
                <a:latin typeface="Bernard MT Condensed" panose="02050806060905020404" pitchFamily="18" charset="0"/>
              </a:rPr>
              <a:t>.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115616" y="3014955"/>
            <a:ext cx="7632848" cy="2923877"/>
          </a:xfrm>
          <a:prstGeom prst="rect">
            <a:avLst/>
          </a:prstGeom>
          <a:noFill/>
          <a:ln w="9525" cap="rnd" cmpd="sng">
            <a:noFill/>
            <a:prstDash val="sysDot"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ko-KR" sz="1600" dirty="0" smtClean="0">
                <a:latin typeface="Bernard MT Condensed" panose="02050806060905020404" pitchFamily="18" charset="0"/>
              </a:rPr>
              <a:t>LMS-MINI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가 설치된 장소에서 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최대 반경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50m, 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방위각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350º, 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상하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±90º 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이내의 특정</a:t>
            </a:r>
            <a:endParaRPr lang="en-US" altLang="ko-KR" sz="1600" dirty="0" smtClean="0">
              <a:latin typeface="Bernard MT Condensed" panose="020508060609050204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ko-KR" sz="1600" dirty="0">
                <a:latin typeface="Bernard MT Condensed" panose="02050806060905020404" pitchFamily="18" charset="0"/>
              </a:rPr>
              <a:t> 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        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장소에 대한 정확한 측정이 가능하며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, 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최대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58points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을 감시할 수 있다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en-US" altLang="ko-KR" sz="1600" dirty="0" smtClean="0">
              <a:latin typeface="Bernard MT Condensed" panose="02050806060905020404" pitchFamily="18" charset="0"/>
            </a:endParaRPr>
          </a:p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ko-KR" altLang="en-US" sz="1600" dirty="0" smtClean="0">
                <a:latin typeface="Bernard MT Condensed" panose="02050806060905020404" pitchFamily="18" charset="0"/>
              </a:rPr>
              <a:t>사용자에 의해 최초에 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Setting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된 탐측 장소를 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24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시간 지속적으로 감시하며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,</a:t>
            </a:r>
          </a:p>
          <a:p>
            <a:pPr>
              <a:spcBef>
                <a:spcPct val="50000"/>
              </a:spcBef>
            </a:pPr>
            <a:r>
              <a:rPr lang="en-US" altLang="ko-KR" sz="1600" dirty="0" smtClean="0">
                <a:latin typeface="Bernard MT Condensed" panose="02050806060905020404" pitchFamily="18" charset="0"/>
              </a:rPr>
              <a:t>         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25ppm ~ 20,000ppm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까지 사용자가 관리하고 싶은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ppm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으로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Setting 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가능함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en-US" altLang="ko-KR" sz="1600" dirty="0">
              <a:latin typeface="Bernard MT Condensed" panose="02050806060905020404" pitchFamily="18" charset="0"/>
            </a:endParaRP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ko-KR" sz="1600" dirty="0" smtClean="0">
                <a:latin typeface="Bernard MT Condensed" panose="02050806060905020404" pitchFamily="18" charset="0"/>
              </a:rPr>
              <a:t>    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감지 속도가 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0.1sec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으로 사용자의 관리 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ppm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보다 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METANE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의 농도가 높을 경우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,</a:t>
            </a:r>
          </a:p>
          <a:p>
            <a:pPr>
              <a:spcBef>
                <a:spcPct val="50000"/>
              </a:spcBef>
            </a:pPr>
            <a:r>
              <a:rPr lang="en-US" altLang="ko-KR" sz="1600" dirty="0">
                <a:latin typeface="Bernard MT Condensed" panose="02050806060905020404" pitchFamily="18" charset="0"/>
              </a:rPr>
              <a:t> 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         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사용자가 설정한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PC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에 바로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Alarm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으로 알려준다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.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(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오직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METANE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에만 반응함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760499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1"/>
          <p:cNvSpPr>
            <a:spLocks noGrp="1"/>
          </p:cNvSpPr>
          <p:nvPr>
            <p:ph type="title"/>
          </p:nvPr>
        </p:nvSpPr>
        <p:spPr>
          <a:xfrm>
            <a:off x="6088708" y="410741"/>
            <a:ext cx="2736304" cy="786011"/>
          </a:xfrm>
        </p:spPr>
        <p:txBody>
          <a:bodyPr>
            <a:noAutofit/>
          </a:bodyPr>
          <a:lstStyle/>
          <a:p>
            <a:r>
              <a:rPr lang="ko-KR" altLang="en-US" b="1" dirty="0" smtClean="0"/>
              <a:t>제품 특</a:t>
            </a:r>
            <a:r>
              <a:rPr lang="ko-KR" altLang="en-US" b="1" dirty="0"/>
              <a:t>징</a:t>
            </a:r>
            <a:endParaRPr lang="ko-KR" b="1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115616" y="1628800"/>
            <a:ext cx="7632848" cy="954107"/>
          </a:xfrm>
          <a:prstGeom prst="rect">
            <a:avLst/>
          </a:prstGeom>
          <a:noFill/>
          <a:ln w="9525" cap="rnd" cmpd="sng">
            <a:solidFill>
              <a:schemeClr val="accent1"/>
            </a:solidFill>
            <a:prstDash val="sysDot"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ko-KR" altLang="en-US" sz="2800" dirty="0">
                <a:latin typeface="Bernard MT Condensed" panose="02050806060905020404" pitchFamily="18" charset="0"/>
              </a:rPr>
              <a:t>탐측 장소에서 확보된 </a:t>
            </a:r>
            <a:r>
              <a:rPr lang="en-US" altLang="ko-KR" sz="2800" dirty="0">
                <a:latin typeface="Bernard MT Condensed" panose="02050806060905020404" pitchFamily="18" charset="0"/>
              </a:rPr>
              <a:t>DATA</a:t>
            </a:r>
            <a:r>
              <a:rPr lang="ko-KR" altLang="en-US" sz="2800" dirty="0">
                <a:latin typeface="Bernard MT Condensed" panose="02050806060905020404" pitchFamily="18" charset="0"/>
              </a:rPr>
              <a:t>를 </a:t>
            </a:r>
            <a:r>
              <a:rPr lang="ko-KR" altLang="en-US" sz="2800" dirty="0">
                <a:solidFill>
                  <a:srgbClr val="FF0000"/>
                </a:solidFill>
                <a:latin typeface="Bernard MT Condensed" panose="02050806060905020404" pitchFamily="18" charset="0"/>
              </a:rPr>
              <a:t>지속적으로 저장 및 분석</a:t>
            </a:r>
            <a:r>
              <a:rPr lang="ko-KR" altLang="en-US" sz="2800" dirty="0">
                <a:latin typeface="Bernard MT Condensed" panose="02050806060905020404" pitchFamily="18" charset="0"/>
              </a:rPr>
              <a:t>할 수 있다</a:t>
            </a:r>
            <a:r>
              <a:rPr lang="en-US" altLang="ko-KR" sz="2800" dirty="0">
                <a:latin typeface="Bernard MT Condensed" panose="02050806060905020404" pitchFamily="18" charset="0"/>
              </a:rPr>
              <a:t>. </a:t>
            </a:r>
            <a:r>
              <a:rPr lang="en-US" altLang="ko-KR" sz="2800" dirty="0">
                <a:solidFill>
                  <a:srgbClr val="FF0000"/>
                </a:solidFill>
                <a:latin typeface="Bernard MT Condensed" panose="02050806060905020404" pitchFamily="18" charset="0"/>
              </a:rPr>
              <a:t>(</a:t>
            </a:r>
            <a:r>
              <a:rPr lang="ko-KR" altLang="en-US" sz="2800" dirty="0">
                <a:solidFill>
                  <a:srgbClr val="FF0000"/>
                </a:solidFill>
                <a:latin typeface="Bernard MT Condensed" panose="02050806060905020404" pitchFamily="18" charset="0"/>
              </a:rPr>
              <a:t>반영구적</a:t>
            </a:r>
            <a:r>
              <a:rPr lang="en-US" altLang="ko-KR" sz="28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)</a:t>
            </a:r>
            <a:endParaRPr lang="en-US" altLang="ko-KR" sz="2800" dirty="0" smtClean="0">
              <a:latin typeface="Bernard MT Condensed" panose="02050806060905020404" pitchFamily="18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115616" y="3014955"/>
            <a:ext cx="7632848" cy="2554545"/>
          </a:xfrm>
          <a:prstGeom prst="rect">
            <a:avLst/>
          </a:prstGeom>
          <a:noFill/>
          <a:ln w="9525" cap="rnd" cmpd="sng">
            <a:noFill/>
            <a:prstDash val="sysDot"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ko-KR" altLang="en-US" sz="1600" dirty="0" smtClean="0">
                <a:latin typeface="Bernard MT Condensed" panose="02050806060905020404" pitchFamily="18" charset="0"/>
              </a:rPr>
              <a:t>기존의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SKADA SYSTEM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과 완전히 통합 운영이 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가능하다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en-US" altLang="ko-KR" sz="1600" dirty="0" smtClean="0">
              <a:latin typeface="Bernard MT Condensed" panose="02050806060905020404" pitchFamily="18" charset="0"/>
            </a:endParaRPr>
          </a:p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ko-KR" altLang="en-US" sz="1600" dirty="0" smtClean="0">
                <a:latin typeface="Bernard MT Condensed" panose="02050806060905020404" pitchFamily="18" charset="0"/>
              </a:rPr>
              <a:t>통합된 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SKADA SYSTEM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으로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Monitoring, Alarm 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감지 및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DATA 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저장이 가능하며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,</a:t>
            </a:r>
          </a:p>
          <a:p>
            <a:pPr>
              <a:spcBef>
                <a:spcPct val="50000"/>
              </a:spcBef>
            </a:pPr>
            <a:r>
              <a:rPr lang="en-US" altLang="ko-KR" sz="1600" dirty="0">
                <a:latin typeface="Bernard MT Condensed" panose="02050806060905020404" pitchFamily="18" charset="0"/>
              </a:rPr>
              <a:t> 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         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저장된 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DATA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를 통해 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특정 기간의 분석이 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용이하다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en-US" altLang="ko-KR" sz="1600" dirty="0">
              <a:latin typeface="Bernard MT Condensed" panose="02050806060905020404" pitchFamily="18" charset="0"/>
            </a:endParaRP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ko-KR" sz="1600" dirty="0" smtClean="0">
                <a:latin typeface="Bernard MT Condensed" panose="02050806060905020404" pitchFamily="18" charset="0"/>
              </a:rPr>
              <a:t>    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분석된 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DATA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를 통해 특정지역의 지속적인 관리가 가능하여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,</a:t>
            </a:r>
          </a:p>
          <a:p>
            <a:pPr>
              <a:spcBef>
                <a:spcPct val="50000"/>
              </a:spcBef>
            </a:pPr>
            <a:r>
              <a:rPr lang="en-US" altLang="ko-KR" sz="1600" dirty="0">
                <a:latin typeface="Bernard MT Condensed" panose="02050806060905020404" pitchFamily="18" charset="0"/>
              </a:rPr>
              <a:t> 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         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특정지역의 안정성을 다른 </a:t>
            </a:r>
            <a:r>
              <a:rPr lang="en-US" altLang="ko-KR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SYSTEM</a:t>
            </a:r>
            <a:r>
              <a:rPr lang="ko-KR" altLang="en-US" sz="16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과 비교하여 확실하게 확보할 </a:t>
            </a:r>
            <a:r>
              <a:rPr lang="ko-KR" altLang="en-US" sz="1600" dirty="0" smtClean="0">
                <a:latin typeface="Bernard MT Condensed" panose="02050806060905020404" pitchFamily="18" charset="0"/>
              </a:rPr>
              <a:t>수 있다</a:t>
            </a:r>
            <a:r>
              <a:rPr lang="en-US" altLang="ko-KR" sz="1600" dirty="0" smtClean="0">
                <a:latin typeface="Bernard MT Condensed" panose="020508060609050204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152098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1"/>
          <p:cNvSpPr>
            <a:spLocks noGrp="1"/>
          </p:cNvSpPr>
          <p:nvPr>
            <p:ph type="title"/>
          </p:nvPr>
        </p:nvSpPr>
        <p:spPr>
          <a:xfrm>
            <a:off x="6088708" y="410741"/>
            <a:ext cx="2736304" cy="786011"/>
          </a:xfrm>
        </p:spPr>
        <p:txBody>
          <a:bodyPr>
            <a:noAutofit/>
          </a:bodyPr>
          <a:lstStyle/>
          <a:p>
            <a:r>
              <a:rPr lang="ko-KR" altLang="en-US" b="1" dirty="0" smtClean="0"/>
              <a:t>제품 특</a:t>
            </a:r>
            <a:r>
              <a:rPr lang="ko-KR" altLang="en-US" b="1" dirty="0"/>
              <a:t>징</a:t>
            </a:r>
            <a:endParaRPr lang="ko-KR" b="1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115616" y="1484784"/>
            <a:ext cx="7272808" cy="2246769"/>
          </a:xfrm>
          <a:prstGeom prst="rect">
            <a:avLst/>
          </a:prstGeom>
          <a:noFill/>
          <a:ln w="9525" cap="rnd" cmpd="sng">
            <a:solidFill>
              <a:schemeClr val="accent1"/>
            </a:solidFill>
            <a:prstDash val="sysDot"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Font typeface="Wingdings" pitchFamily="2" charset="2"/>
              <a:buChar char="Ø"/>
            </a:pPr>
            <a:r>
              <a:rPr lang="ko-KR" altLang="en-US" sz="2000" dirty="0" smtClean="0">
                <a:latin typeface="Bernard MT Condensed" panose="02050806060905020404" pitchFamily="18" charset="0"/>
              </a:rPr>
              <a:t>내압 </a:t>
            </a:r>
            <a:r>
              <a:rPr lang="ko-KR" altLang="en-US" sz="2000" dirty="0" err="1" smtClean="0">
                <a:latin typeface="Bernard MT Condensed" panose="02050806060905020404" pitchFamily="18" charset="0"/>
              </a:rPr>
              <a:t>방폭</a:t>
            </a:r>
            <a:r>
              <a:rPr lang="ko-KR" altLang="en-US" sz="2000" dirty="0" smtClean="0">
                <a:latin typeface="Bernard MT Condensed" panose="02050806060905020404" pitchFamily="18" charset="0"/>
              </a:rPr>
              <a:t> 등급 및 인증</a:t>
            </a:r>
            <a:endParaRPr lang="en-US" altLang="ko-KR" sz="2000" dirty="0" smtClean="0">
              <a:latin typeface="Bernard MT Condensed" panose="020508060609050204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ko-KR" sz="2000" dirty="0">
                <a:latin typeface="Bernard MT Condensed" panose="02050806060905020404" pitchFamily="18" charset="0"/>
              </a:rPr>
              <a:t> </a:t>
            </a:r>
            <a:r>
              <a:rPr lang="en-US" altLang="ko-KR" sz="2000" dirty="0" smtClean="0">
                <a:latin typeface="Bernard MT Condensed" panose="02050806060905020404" pitchFamily="18" charset="0"/>
              </a:rPr>
              <a:t>        </a:t>
            </a:r>
            <a:r>
              <a:rPr lang="en-US" altLang="ko-KR" sz="2000" dirty="0" smtClean="0">
                <a:latin typeface="Bernard MT Condensed" panose="02050806060905020404" pitchFamily="18" charset="0"/>
                <a:sym typeface="Wingdings" panose="05000000000000000000" pitchFamily="2" charset="2"/>
              </a:rPr>
              <a:t> </a:t>
            </a:r>
            <a:r>
              <a:rPr lang="en-US" altLang="ko-KR" sz="2000" dirty="0" smtClean="0">
                <a:solidFill>
                  <a:srgbClr val="FF000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EX d IIC T6 Gb (</a:t>
            </a:r>
            <a:r>
              <a:rPr lang="en-US" altLang="ko-KR" sz="2000" dirty="0" err="1" smtClean="0">
                <a:solidFill>
                  <a:srgbClr val="FF000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IECEx</a:t>
            </a:r>
            <a:r>
              <a:rPr lang="en-US" altLang="ko-KR" sz="2000" dirty="0" smtClean="0">
                <a:solidFill>
                  <a:srgbClr val="FF000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, ATEX, KCs)</a:t>
            </a:r>
            <a:endParaRPr lang="en-US" altLang="ko-KR" sz="2000" dirty="0" smtClean="0">
              <a:solidFill>
                <a:srgbClr val="FF0000"/>
              </a:solidFill>
              <a:latin typeface="Bernard MT Condensed" panose="02050806060905020404" pitchFamily="18" charset="0"/>
            </a:endParaRPr>
          </a:p>
          <a:p>
            <a:pPr marL="457200" indent="-457200">
              <a:spcBef>
                <a:spcPct val="50000"/>
              </a:spcBef>
              <a:buFont typeface="Wingdings" pitchFamily="2" charset="2"/>
              <a:buChar char="Ø"/>
            </a:pPr>
            <a:r>
              <a:rPr lang="ko-KR" altLang="en-US" sz="2000" dirty="0" smtClean="0">
                <a:latin typeface="Bernard MT Condensed" panose="02050806060905020404" pitchFamily="18" charset="0"/>
              </a:rPr>
              <a:t>분진 </a:t>
            </a:r>
            <a:r>
              <a:rPr lang="ko-KR" altLang="en-US" sz="2000" dirty="0" err="1" smtClean="0">
                <a:latin typeface="Bernard MT Condensed" panose="02050806060905020404" pitchFamily="18" charset="0"/>
              </a:rPr>
              <a:t>방폭</a:t>
            </a:r>
            <a:r>
              <a:rPr lang="ko-KR" altLang="en-US" sz="2000" dirty="0" smtClean="0">
                <a:latin typeface="Bernard MT Condensed" panose="02050806060905020404" pitchFamily="18" charset="0"/>
              </a:rPr>
              <a:t> 등급 및 인증 </a:t>
            </a:r>
            <a:endParaRPr lang="en-US" altLang="ko-KR" sz="2000" dirty="0" smtClean="0">
              <a:latin typeface="Bernard MT Condensed" panose="020508060609050204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ko-KR" sz="2000" dirty="0">
                <a:latin typeface="Bernard MT Condensed" panose="02050806060905020404" pitchFamily="18" charset="0"/>
              </a:rPr>
              <a:t> </a:t>
            </a:r>
            <a:r>
              <a:rPr lang="en-US" altLang="ko-KR" sz="2000" dirty="0" smtClean="0">
                <a:latin typeface="Bernard MT Condensed" panose="02050806060905020404" pitchFamily="18" charset="0"/>
              </a:rPr>
              <a:t>        </a:t>
            </a:r>
            <a:r>
              <a:rPr lang="en-US" altLang="ko-KR" sz="2000" dirty="0" smtClean="0">
                <a:latin typeface="Bernard MT Condensed" panose="02050806060905020404" pitchFamily="18" charset="0"/>
                <a:sym typeface="Wingdings" panose="05000000000000000000" pitchFamily="2" charset="2"/>
              </a:rPr>
              <a:t> </a:t>
            </a:r>
            <a:r>
              <a:rPr lang="en-US" altLang="ko-KR" sz="2000" dirty="0" smtClean="0">
                <a:solidFill>
                  <a:srgbClr val="FF000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EX </a:t>
            </a:r>
            <a:r>
              <a:rPr lang="en-US" altLang="ko-KR" sz="2000" dirty="0" err="1" smtClean="0">
                <a:solidFill>
                  <a:srgbClr val="FF000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tb</a:t>
            </a:r>
            <a:r>
              <a:rPr lang="en-US" altLang="ko-KR" sz="2000" dirty="0" smtClean="0">
                <a:solidFill>
                  <a:srgbClr val="FF000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 IIIC T85</a:t>
            </a:r>
            <a:r>
              <a:rPr lang="ko-KR" altLang="en-US" sz="2000" dirty="0" smtClean="0">
                <a:solidFill>
                  <a:srgbClr val="FF000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℃ </a:t>
            </a:r>
            <a:r>
              <a:rPr lang="en-US" altLang="ko-KR" sz="2000" dirty="0" smtClean="0">
                <a:solidFill>
                  <a:srgbClr val="FF000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Db (</a:t>
            </a:r>
            <a:r>
              <a:rPr lang="en-US" altLang="ko-KR" sz="2000" dirty="0" err="1" smtClean="0">
                <a:solidFill>
                  <a:srgbClr val="FF000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IECEx</a:t>
            </a:r>
            <a:r>
              <a:rPr lang="en-US" altLang="ko-KR" sz="2000" dirty="0" smtClean="0">
                <a:solidFill>
                  <a:srgbClr val="FF000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, ATEX, KCs)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Char char="Ø"/>
            </a:pPr>
            <a:r>
              <a:rPr lang="ko-KR" altLang="en-US" sz="2000" dirty="0" smtClean="0">
                <a:latin typeface="Bernard MT Condensed" panose="02050806060905020404" pitchFamily="18" charset="0"/>
              </a:rPr>
              <a:t>방진 방수 등급 </a:t>
            </a:r>
            <a:r>
              <a:rPr lang="en-US" altLang="ko-KR" sz="2000" dirty="0" smtClean="0">
                <a:latin typeface="Bernard MT Condensed" panose="02050806060905020404" pitchFamily="18" charset="0"/>
              </a:rPr>
              <a:t>: </a:t>
            </a:r>
            <a:r>
              <a:rPr lang="en-US" altLang="ko-KR" sz="20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IP67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816" y="4124258"/>
            <a:ext cx="3960440" cy="20410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743297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419872" y="1484784"/>
            <a:ext cx="5400600" cy="1446550"/>
          </a:xfrm>
          <a:prstGeom prst="rect">
            <a:avLst/>
          </a:prstGeom>
          <a:noFill/>
          <a:ln w="9525" cap="rnd" cmpd="sng">
            <a:solidFill>
              <a:schemeClr val="accent1"/>
            </a:solidFill>
            <a:prstDash val="sysDot"/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ko-KR" sz="16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FULL AUTOMATIC SYSTEM</a:t>
            </a:r>
            <a:endParaRPr lang="en-US" altLang="ko-KR" sz="1600" dirty="0">
              <a:solidFill>
                <a:schemeClr val="tx2"/>
              </a:solidFill>
              <a:latin typeface="Bernard MT Condensed" panose="02050806060905020404" pitchFamily="18" charset="0"/>
            </a:endParaRPr>
          </a:p>
          <a:p>
            <a:pPr marL="457200" indent="-457200">
              <a:spcBef>
                <a:spcPct val="50000"/>
              </a:spcBef>
              <a:buFont typeface="Wingdings" pitchFamily="2" charset="2"/>
              <a:buChar char="Ø"/>
            </a:pPr>
            <a:r>
              <a:rPr lang="ko-KR" altLang="en-US" sz="16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지역 내의 특정 위치를 자동으로 </a:t>
            </a:r>
            <a:r>
              <a:rPr lang="en-US" altLang="ko-KR" sz="16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SCAN </a:t>
            </a:r>
            <a:r>
              <a:rPr lang="ko-KR" altLang="en-US" sz="16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할 수 있다</a:t>
            </a:r>
            <a:endParaRPr lang="en-US" altLang="ko-KR" sz="1600" dirty="0" smtClean="0">
              <a:solidFill>
                <a:schemeClr val="tx2"/>
              </a:solidFill>
              <a:latin typeface="Bernard MT Condensed" panose="02050806060905020404" pitchFamily="18" charset="0"/>
            </a:endParaRPr>
          </a:p>
          <a:p>
            <a:pPr marL="457200" indent="-457200">
              <a:spcBef>
                <a:spcPct val="50000"/>
              </a:spcBef>
              <a:buFont typeface="Wingdings" pitchFamily="2" charset="2"/>
              <a:buChar char="Ø"/>
            </a:pPr>
            <a:r>
              <a:rPr lang="ko-KR" altLang="en-US" sz="16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운전 중에 자가진단 및 측정을 한다</a:t>
            </a:r>
            <a:r>
              <a:rPr lang="en-US" altLang="ko-KR" sz="16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.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Char char="Ø"/>
            </a:pPr>
            <a:r>
              <a:rPr lang="ko-KR" altLang="en-US" sz="16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내장된 표준 </a:t>
            </a:r>
            <a:r>
              <a:rPr lang="en-US" altLang="ko-KR" sz="16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GAS CELL</a:t>
            </a:r>
            <a:r>
              <a:rPr lang="ko-KR" altLang="en-US" sz="16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이 교정 및 자가 진단</a:t>
            </a:r>
            <a:r>
              <a:rPr lang="en-US" altLang="ko-KR" sz="16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.</a:t>
            </a:r>
          </a:p>
        </p:txBody>
      </p:sp>
      <p:sp>
        <p:nvSpPr>
          <p:cNvPr id="10" name="모서리가 둥근 직사각형 9"/>
          <p:cNvSpPr/>
          <p:nvPr/>
        </p:nvSpPr>
        <p:spPr>
          <a:xfrm>
            <a:off x="1283110" y="1508599"/>
            <a:ext cx="1800200" cy="107721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atin typeface="Bernard MT Condensed" panose="02050806060905020404" pitchFamily="18" charset="0"/>
              </a:rPr>
              <a:t>AUTOMATIC</a:t>
            </a:r>
            <a:endParaRPr lang="ko-KR" altLang="en-US" dirty="0">
              <a:latin typeface="Bernard MT Condensed" panose="02050806060905020404" pitchFamily="18" charset="0"/>
            </a:endParaRPr>
          </a:p>
        </p:txBody>
      </p:sp>
      <p:pic>
        <p:nvPicPr>
          <p:cNvPr id="12" name="Рисунок 7" descr="20130315_124605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461" y="3140968"/>
            <a:ext cx="1955800" cy="260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2771800" y="4982617"/>
            <a:ext cx="1470538" cy="597124"/>
          </a:xfrm>
          <a:prstGeom prst="rect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0099"/>
              </a:buClr>
              <a:buSzPct val="75000"/>
            </a:pPr>
            <a:r>
              <a:rPr lang="en-US" altLang="ja-JP" sz="14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METHANE GAS CELL</a:t>
            </a:r>
            <a:endParaRPr lang="en-US" altLang="ja-JP" sz="1400" dirty="0">
              <a:solidFill>
                <a:schemeClr val="tx2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 flipV="1">
            <a:off x="4245369" y="4982617"/>
            <a:ext cx="1296045" cy="246583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88708" y="410741"/>
            <a:ext cx="2736304" cy="786011"/>
          </a:xfrm>
        </p:spPr>
        <p:txBody>
          <a:bodyPr>
            <a:noAutofit/>
          </a:bodyPr>
          <a:lstStyle/>
          <a:p>
            <a:r>
              <a:rPr lang="ko-KR" altLang="en-US" b="1" dirty="0" smtClean="0"/>
              <a:t>작동원리</a:t>
            </a:r>
            <a:endParaRPr lang="ko-K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884464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31" y="2525156"/>
            <a:ext cx="1771554" cy="141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itle 1"/>
          <p:cNvSpPr>
            <a:spLocks noGrp="1"/>
          </p:cNvSpPr>
          <p:nvPr>
            <p:ph type="title"/>
          </p:nvPr>
        </p:nvSpPr>
        <p:spPr>
          <a:xfrm>
            <a:off x="6088708" y="410741"/>
            <a:ext cx="2736304" cy="786011"/>
          </a:xfrm>
        </p:spPr>
        <p:txBody>
          <a:bodyPr>
            <a:noAutofit/>
          </a:bodyPr>
          <a:lstStyle/>
          <a:p>
            <a:r>
              <a:rPr lang="ko-KR" altLang="en-US" b="1" dirty="0" smtClean="0"/>
              <a:t>작동원리</a:t>
            </a:r>
            <a:endParaRPr lang="ko-KR" b="1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685229" y="1670967"/>
            <a:ext cx="8423275" cy="552539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  <a:defRPr/>
            </a:pPr>
            <a:r>
              <a:rPr lang="en-US" altLang="en-US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Laser beam (IR wavelengths / </a:t>
            </a:r>
            <a:r>
              <a:rPr lang="ko-KR" altLang="en-US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적외선파장</a:t>
            </a:r>
            <a:r>
              <a:rPr lang="en-US" altLang="ko-KR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)</a:t>
            </a:r>
            <a:r>
              <a:rPr lang="en-US" altLang="en-US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endParaRPr lang="ru-RU" altLang="en-US" sz="2400" b="1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422079" y="2245642"/>
            <a:ext cx="3598862" cy="14462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358775" indent="-358775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16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Optical unit</a:t>
            </a:r>
            <a:r>
              <a:rPr lang="de-CH" altLang="en-US" sz="16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  <a:buSzPct val="130000"/>
              <a:buFontTx/>
              <a:buBlip>
                <a:blip r:embed="rId5"/>
              </a:buBlip>
              <a:defRPr/>
            </a:pPr>
            <a:r>
              <a:rPr lang="de-CH" altLang="en-US" sz="16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Laser</a:t>
            </a:r>
          </a:p>
          <a:p>
            <a:pPr eaLnBrk="1" hangingPunct="1">
              <a:spcBef>
                <a:spcPct val="50000"/>
              </a:spcBef>
              <a:buSzPct val="130000"/>
              <a:buFontTx/>
              <a:buBlip>
                <a:blip r:embed="rId5"/>
              </a:buBlip>
              <a:defRPr/>
            </a:pPr>
            <a:r>
              <a:rPr lang="de-CH" altLang="en-US" sz="16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Mirror</a:t>
            </a:r>
          </a:p>
          <a:p>
            <a:pPr eaLnBrk="1" hangingPunct="1">
              <a:spcBef>
                <a:spcPct val="50000"/>
              </a:spcBef>
              <a:buSzPct val="130000"/>
              <a:buFontTx/>
              <a:buBlip>
                <a:blip r:embed="rId5"/>
              </a:buBlip>
              <a:defRPr/>
            </a:pPr>
            <a:r>
              <a:rPr lang="de-CH" altLang="en-US" sz="16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Reference chanel</a:t>
            </a:r>
            <a:endParaRPr lang="en-US" altLang="en-US" sz="1600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H="1">
            <a:off x="2629916" y="2604417"/>
            <a:ext cx="647700" cy="217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2269554" y="3253705"/>
            <a:ext cx="5905500" cy="244792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711928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65" y="2433855"/>
            <a:ext cx="1771554" cy="141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itle 1"/>
          <p:cNvSpPr>
            <a:spLocks noGrp="1"/>
          </p:cNvSpPr>
          <p:nvPr>
            <p:ph type="title"/>
          </p:nvPr>
        </p:nvSpPr>
        <p:spPr>
          <a:xfrm>
            <a:off x="6088708" y="410741"/>
            <a:ext cx="2736304" cy="786011"/>
          </a:xfrm>
        </p:spPr>
        <p:txBody>
          <a:bodyPr>
            <a:noAutofit/>
          </a:bodyPr>
          <a:lstStyle/>
          <a:p>
            <a:r>
              <a:rPr lang="ko-KR" altLang="en-US" b="1" dirty="0" smtClean="0"/>
              <a:t>작동원리</a:t>
            </a:r>
            <a:endParaRPr lang="ko-KR" b="1" dirty="0"/>
          </a:p>
        </p:txBody>
      </p:sp>
      <p:sp>
        <p:nvSpPr>
          <p:cNvPr id="12" name="Line 5"/>
          <p:cNvSpPr>
            <a:spLocks noChangeShapeType="1"/>
          </p:cNvSpPr>
          <p:nvPr/>
        </p:nvSpPr>
        <p:spPr bwMode="auto">
          <a:xfrm>
            <a:off x="1766316" y="3138637"/>
            <a:ext cx="6840538" cy="266541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 flipH="1" flipV="1">
            <a:off x="2198116" y="2995762"/>
            <a:ext cx="6408738" cy="2808287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 flipV="1">
            <a:off x="2629916" y="1914674"/>
            <a:ext cx="5976938" cy="3889375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2053654" y="2346474"/>
            <a:ext cx="6553200" cy="3457575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 flipH="1" flipV="1">
            <a:off x="829691" y="4291162"/>
            <a:ext cx="7777163" cy="1512887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 flipH="1" flipV="1">
            <a:off x="901129" y="3930799"/>
            <a:ext cx="7488237" cy="1800225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 flipH="1" flipV="1">
            <a:off x="1909191" y="2995762"/>
            <a:ext cx="6697663" cy="2808287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9" name="Line 13"/>
          <p:cNvSpPr>
            <a:spLocks noChangeShapeType="1"/>
          </p:cNvSpPr>
          <p:nvPr/>
        </p:nvSpPr>
        <p:spPr bwMode="auto">
          <a:xfrm flipH="1" flipV="1">
            <a:off x="901129" y="5011887"/>
            <a:ext cx="7705725" cy="792162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 flipH="1" flipV="1">
            <a:off x="974154" y="3643462"/>
            <a:ext cx="7632700" cy="2160587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Line 15"/>
          <p:cNvSpPr>
            <a:spLocks noChangeShapeType="1"/>
          </p:cNvSpPr>
          <p:nvPr/>
        </p:nvSpPr>
        <p:spPr bwMode="auto">
          <a:xfrm flipH="1" flipV="1">
            <a:off x="1621854" y="3354537"/>
            <a:ext cx="6985000" cy="2449512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2" name="Line 16"/>
          <p:cNvSpPr>
            <a:spLocks noChangeShapeType="1"/>
          </p:cNvSpPr>
          <p:nvPr/>
        </p:nvSpPr>
        <p:spPr bwMode="auto">
          <a:xfrm flipH="1" flipV="1">
            <a:off x="2340991" y="2130574"/>
            <a:ext cx="6192838" cy="3673475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3" name="Line 17"/>
          <p:cNvSpPr>
            <a:spLocks noChangeShapeType="1"/>
          </p:cNvSpPr>
          <p:nvPr/>
        </p:nvSpPr>
        <p:spPr bwMode="auto">
          <a:xfrm flipH="1" flipV="1">
            <a:off x="1837754" y="2562374"/>
            <a:ext cx="6696075" cy="316865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4" name="Line 18"/>
          <p:cNvSpPr>
            <a:spLocks noChangeShapeType="1"/>
          </p:cNvSpPr>
          <p:nvPr/>
        </p:nvSpPr>
        <p:spPr bwMode="auto">
          <a:xfrm flipH="1" flipV="1">
            <a:off x="829691" y="4651524"/>
            <a:ext cx="7704138" cy="1152525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5" name="Line 19"/>
          <p:cNvSpPr>
            <a:spLocks noChangeShapeType="1"/>
          </p:cNvSpPr>
          <p:nvPr/>
        </p:nvSpPr>
        <p:spPr bwMode="auto">
          <a:xfrm flipH="1" flipV="1">
            <a:off x="1548829" y="3498999"/>
            <a:ext cx="7058025" cy="230505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4283968" y="1943994"/>
            <a:ext cx="42767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000" dirty="0">
                <a:solidFill>
                  <a:schemeClr val="tx2"/>
                </a:solidFill>
                <a:latin typeface="Bernard MT Condensed" panose="02050806060905020404" pitchFamily="18" charset="0"/>
              </a:rPr>
              <a:t>Reflection from the </a:t>
            </a:r>
            <a:r>
              <a:rPr lang="en-US" altLang="en-US" sz="20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objects return </a:t>
            </a:r>
            <a:r>
              <a:rPr lang="en-US" altLang="en-US" sz="2000" dirty="0">
                <a:solidFill>
                  <a:schemeClr val="tx2"/>
                </a:solidFill>
                <a:latin typeface="Bernard MT Condensed" panose="02050806060905020404" pitchFamily="18" charset="0"/>
              </a:rPr>
              <a:t>to the optical unit </a:t>
            </a:r>
            <a:r>
              <a:rPr lang="en-US" altLang="en-US" sz="20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(</a:t>
            </a:r>
            <a:r>
              <a:rPr lang="ko-KR" altLang="en-US" sz="2000" dirty="0">
                <a:solidFill>
                  <a:schemeClr val="tx2"/>
                </a:solidFill>
                <a:latin typeface="Bernard MT Condensed" panose="02050806060905020404" pitchFamily="18" charset="0"/>
              </a:rPr>
              <a:t>목표물에서 반사되어 </a:t>
            </a:r>
            <a:r>
              <a:rPr lang="ko-KR" altLang="en-US" sz="20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돌아오는 </a:t>
            </a:r>
            <a:r>
              <a:rPr lang="ko-KR" altLang="en-US" sz="2000" dirty="0">
                <a:solidFill>
                  <a:schemeClr val="tx2"/>
                </a:solidFill>
                <a:latin typeface="Bernard MT Condensed" panose="02050806060905020404" pitchFamily="18" charset="0"/>
              </a:rPr>
              <a:t>적외선을 </a:t>
            </a:r>
            <a:r>
              <a:rPr lang="en-US" altLang="ko-KR" sz="2000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optical </a:t>
            </a:r>
            <a:r>
              <a:rPr lang="en-US" altLang="ko-KR" sz="2000" dirty="0">
                <a:solidFill>
                  <a:schemeClr val="tx2"/>
                </a:solidFill>
                <a:latin typeface="Bernard MT Condensed" panose="02050806060905020404" pitchFamily="18" charset="0"/>
              </a:rPr>
              <a:t>unit </a:t>
            </a:r>
            <a:r>
              <a:rPr lang="ko-KR" altLang="en-US" sz="2000" dirty="0">
                <a:solidFill>
                  <a:schemeClr val="tx2"/>
                </a:solidFill>
                <a:latin typeface="Bernard MT Condensed" panose="02050806060905020404" pitchFamily="18" charset="0"/>
              </a:rPr>
              <a:t>으로 집적</a:t>
            </a:r>
            <a:r>
              <a:rPr lang="en-US" altLang="ko-KR" sz="2000" dirty="0">
                <a:solidFill>
                  <a:schemeClr val="tx2"/>
                </a:solidFill>
                <a:latin typeface="Bernard MT Condensed" panose="02050806060905020404" pitchFamily="18" charset="0"/>
              </a:rPr>
              <a:t>)</a:t>
            </a:r>
            <a:endParaRPr lang="ru-RU" altLang="en-US" sz="2000" dirty="0">
              <a:solidFill>
                <a:schemeClr val="tx2"/>
              </a:solidFill>
              <a:latin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94196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33" y="2264646"/>
            <a:ext cx="2058688" cy="1641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itle 1"/>
          <p:cNvSpPr>
            <a:spLocks noGrp="1"/>
          </p:cNvSpPr>
          <p:nvPr>
            <p:ph type="title"/>
          </p:nvPr>
        </p:nvSpPr>
        <p:spPr>
          <a:xfrm>
            <a:off x="6088708" y="410741"/>
            <a:ext cx="2736304" cy="786011"/>
          </a:xfrm>
        </p:spPr>
        <p:txBody>
          <a:bodyPr>
            <a:noAutofit/>
          </a:bodyPr>
          <a:lstStyle/>
          <a:p>
            <a:r>
              <a:rPr lang="ko-KR" altLang="en-US" b="1" dirty="0" smtClean="0"/>
              <a:t>작동원리</a:t>
            </a:r>
            <a:endParaRPr lang="ko-KR" b="1" dirty="0"/>
          </a:p>
        </p:txBody>
      </p:sp>
      <p:sp>
        <p:nvSpPr>
          <p:cNvPr id="28" name="Line 5"/>
          <p:cNvSpPr>
            <a:spLocks noChangeShapeType="1"/>
          </p:cNvSpPr>
          <p:nvPr/>
        </p:nvSpPr>
        <p:spPr bwMode="auto">
          <a:xfrm>
            <a:off x="1763712" y="3098379"/>
            <a:ext cx="6725576" cy="266541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9" name="Line 6"/>
          <p:cNvSpPr>
            <a:spLocks noChangeShapeType="1"/>
          </p:cNvSpPr>
          <p:nvPr/>
        </p:nvSpPr>
        <p:spPr bwMode="auto">
          <a:xfrm flipH="1" flipV="1">
            <a:off x="2195512" y="2955503"/>
            <a:ext cx="6301033" cy="2808287"/>
          </a:xfrm>
          <a:prstGeom prst="line">
            <a:avLst/>
          </a:prstGeom>
          <a:noFill/>
          <a:ln w="9525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0" name="Line 8"/>
          <p:cNvSpPr>
            <a:spLocks noChangeShapeType="1"/>
          </p:cNvSpPr>
          <p:nvPr/>
        </p:nvSpPr>
        <p:spPr bwMode="auto">
          <a:xfrm flipH="1" flipV="1">
            <a:off x="2627312" y="1874415"/>
            <a:ext cx="5876490" cy="3889375"/>
          </a:xfrm>
          <a:prstGeom prst="line">
            <a:avLst/>
          </a:prstGeom>
          <a:noFill/>
          <a:ln w="9525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1" name="Line 9"/>
          <p:cNvSpPr>
            <a:spLocks noChangeShapeType="1"/>
          </p:cNvSpPr>
          <p:nvPr/>
        </p:nvSpPr>
        <p:spPr bwMode="auto">
          <a:xfrm flipH="1" flipV="1">
            <a:off x="2051050" y="2306215"/>
            <a:ext cx="6443067" cy="3457575"/>
          </a:xfrm>
          <a:prstGeom prst="line">
            <a:avLst/>
          </a:prstGeom>
          <a:noFill/>
          <a:ln w="9525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2" name="Line 10"/>
          <p:cNvSpPr>
            <a:spLocks noChangeShapeType="1"/>
          </p:cNvSpPr>
          <p:nvPr/>
        </p:nvSpPr>
        <p:spPr bwMode="auto">
          <a:xfrm flipH="1" flipV="1">
            <a:off x="827087" y="4250903"/>
            <a:ext cx="7646460" cy="1512887"/>
          </a:xfrm>
          <a:prstGeom prst="line">
            <a:avLst/>
          </a:prstGeom>
          <a:noFill/>
          <a:ln w="9525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3" name="Line 11"/>
          <p:cNvSpPr>
            <a:spLocks noChangeShapeType="1"/>
          </p:cNvSpPr>
          <p:nvPr/>
        </p:nvSpPr>
        <p:spPr bwMode="auto">
          <a:xfrm flipH="1" flipV="1">
            <a:off x="898525" y="3890540"/>
            <a:ext cx="7362390" cy="1800225"/>
          </a:xfrm>
          <a:prstGeom prst="line">
            <a:avLst/>
          </a:prstGeom>
          <a:noFill/>
          <a:ln w="9525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flipH="1" flipV="1">
            <a:off x="1906587" y="2955503"/>
            <a:ext cx="6585102" cy="2808287"/>
          </a:xfrm>
          <a:prstGeom prst="line">
            <a:avLst/>
          </a:prstGeom>
          <a:noFill/>
          <a:ln w="9525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5" name="Line 13"/>
          <p:cNvSpPr>
            <a:spLocks noChangeShapeType="1"/>
          </p:cNvSpPr>
          <p:nvPr/>
        </p:nvSpPr>
        <p:spPr bwMode="auto">
          <a:xfrm flipH="1" flipV="1">
            <a:off x="898524" y="4971629"/>
            <a:ext cx="7576223" cy="792162"/>
          </a:xfrm>
          <a:prstGeom prst="line">
            <a:avLst/>
          </a:prstGeom>
          <a:noFill/>
          <a:ln w="9525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6" name="Line 14"/>
          <p:cNvSpPr>
            <a:spLocks noChangeShapeType="1"/>
          </p:cNvSpPr>
          <p:nvPr/>
        </p:nvSpPr>
        <p:spPr bwMode="auto">
          <a:xfrm flipH="1" flipV="1">
            <a:off x="971550" y="3603203"/>
            <a:ext cx="7504425" cy="2160587"/>
          </a:xfrm>
          <a:prstGeom prst="line">
            <a:avLst/>
          </a:prstGeom>
          <a:noFill/>
          <a:ln w="9525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7" name="Line 15"/>
          <p:cNvSpPr>
            <a:spLocks noChangeShapeType="1"/>
          </p:cNvSpPr>
          <p:nvPr/>
        </p:nvSpPr>
        <p:spPr bwMode="auto">
          <a:xfrm flipH="1" flipV="1">
            <a:off x="1619250" y="3314279"/>
            <a:ext cx="6867610" cy="2449512"/>
          </a:xfrm>
          <a:prstGeom prst="line">
            <a:avLst/>
          </a:prstGeom>
          <a:noFill/>
          <a:ln w="9525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8" name="Line 16"/>
          <p:cNvSpPr>
            <a:spLocks noChangeShapeType="1"/>
          </p:cNvSpPr>
          <p:nvPr/>
        </p:nvSpPr>
        <p:spPr bwMode="auto">
          <a:xfrm flipH="1" flipV="1">
            <a:off x="2338387" y="2090315"/>
            <a:ext cx="6088761" cy="3673475"/>
          </a:xfrm>
          <a:prstGeom prst="line">
            <a:avLst/>
          </a:prstGeom>
          <a:noFill/>
          <a:ln w="9525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9" name="Line 17"/>
          <p:cNvSpPr>
            <a:spLocks noChangeShapeType="1"/>
          </p:cNvSpPr>
          <p:nvPr/>
        </p:nvSpPr>
        <p:spPr bwMode="auto">
          <a:xfrm flipH="1" flipV="1">
            <a:off x="1835149" y="2522116"/>
            <a:ext cx="6583541" cy="3168650"/>
          </a:xfrm>
          <a:prstGeom prst="line">
            <a:avLst/>
          </a:prstGeom>
          <a:noFill/>
          <a:ln w="9525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0" name="Line 18"/>
          <p:cNvSpPr>
            <a:spLocks noChangeShapeType="1"/>
          </p:cNvSpPr>
          <p:nvPr/>
        </p:nvSpPr>
        <p:spPr bwMode="auto">
          <a:xfrm flipH="1" flipV="1">
            <a:off x="827087" y="4611265"/>
            <a:ext cx="7574662" cy="1152525"/>
          </a:xfrm>
          <a:prstGeom prst="line">
            <a:avLst/>
          </a:prstGeom>
          <a:noFill/>
          <a:ln w="9525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1" name="Line 19"/>
          <p:cNvSpPr>
            <a:spLocks noChangeShapeType="1"/>
          </p:cNvSpPr>
          <p:nvPr/>
        </p:nvSpPr>
        <p:spPr bwMode="auto">
          <a:xfrm flipH="1" flipV="1">
            <a:off x="1546225" y="3458741"/>
            <a:ext cx="6939408" cy="2305050"/>
          </a:xfrm>
          <a:prstGeom prst="line">
            <a:avLst/>
          </a:prstGeom>
          <a:noFill/>
          <a:ln w="9525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2" name="AutoShape 20"/>
          <p:cNvSpPr>
            <a:spLocks noChangeArrowheads="1"/>
          </p:cNvSpPr>
          <p:nvPr/>
        </p:nvSpPr>
        <p:spPr bwMode="auto">
          <a:xfrm rot="20672230">
            <a:off x="3231044" y="1954165"/>
            <a:ext cx="1557699" cy="3455988"/>
          </a:xfrm>
          <a:prstGeom prst="cloudCallout">
            <a:avLst>
              <a:gd name="adj1" fmla="val -22426"/>
              <a:gd name="adj2" fmla="val 65644"/>
            </a:avLst>
          </a:prstGeom>
          <a:solidFill>
            <a:srgbClr val="99CC00">
              <a:alpha val="14902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de-DE" altLang="en-US"/>
          </a:p>
        </p:txBody>
      </p:sp>
      <p:sp>
        <p:nvSpPr>
          <p:cNvPr id="43" name="Text Box 21"/>
          <p:cNvSpPr txBox="1">
            <a:spLocks noChangeArrowheads="1"/>
          </p:cNvSpPr>
          <p:nvPr/>
        </p:nvSpPr>
        <p:spPr bwMode="auto">
          <a:xfrm rot="19599838">
            <a:off x="3419626" y="3632659"/>
            <a:ext cx="12287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CH" altLang="en-US" sz="2400" dirty="0">
                <a:solidFill>
                  <a:srgbClr val="FF0000"/>
                </a:solidFill>
                <a:latin typeface="Bernard MT Condensed" panose="02050806060905020404" pitchFamily="18" charset="0"/>
              </a:rPr>
              <a:t>Methane</a:t>
            </a:r>
            <a:endParaRPr lang="en-US" altLang="en-US" sz="2400" dirty="0">
              <a:solidFill>
                <a:srgbClr val="FF0000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9992" y="1749290"/>
            <a:ext cx="42561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000" dirty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The system </a:t>
            </a:r>
            <a:r>
              <a:rPr lang="ko-KR" altLang="en-US" sz="2000" dirty="0" smtClean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은 </a:t>
            </a:r>
            <a:r>
              <a:rPr lang="ko-KR" altLang="en-US" sz="2000" dirty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반사되어 돌아오는 </a:t>
            </a:r>
            <a:r>
              <a:rPr lang="en-US" altLang="ko-KR" sz="2000" dirty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laser </a:t>
            </a:r>
            <a:r>
              <a:rPr lang="ko-KR" altLang="en-US" sz="2000" dirty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빛의 </a:t>
            </a:r>
            <a:r>
              <a:rPr lang="en-US" altLang="ko-KR" sz="2000" dirty="0" smtClean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laser energy</a:t>
            </a:r>
            <a:r>
              <a:rPr lang="ko-KR" altLang="en-US" sz="2000" dirty="0" smtClean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가 </a:t>
            </a:r>
            <a:r>
              <a:rPr lang="en-US" altLang="ko-KR" sz="2000" dirty="0" smtClean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laser</a:t>
            </a:r>
            <a:r>
              <a:rPr lang="ko-KR" altLang="en-US" sz="2000" dirty="0" smtClean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빛의 </a:t>
            </a:r>
            <a:r>
              <a:rPr lang="ko-KR" altLang="en-US" sz="2000" dirty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주사선을 </a:t>
            </a:r>
            <a:r>
              <a:rPr lang="ko-KR" altLang="en-US" sz="2000" dirty="0" smtClean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따라 </a:t>
            </a:r>
            <a:r>
              <a:rPr lang="ko-KR" altLang="en-US" sz="2000" dirty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얼마나 </a:t>
            </a:r>
            <a:r>
              <a:rPr lang="en-US" altLang="ko-KR" sz="2000" dirty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methane gas </a:t>
            </a:r>
            <a:r>
              <a:rPr lang="ko-KR" altLang="en-US" sz="2000" dirty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에 </a:t>
            </a:r>
            <a:r>
              <a:rPr lang="ko-KR" altLang="en-US" sz="2000" dirty="0" smtClean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흡수 되었는지를 </a:t>
            </a:r>
            <a:r>
              <a:rPr lang="ko-KR" altLang="en-US" sz="2000" dirty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측정</a:t>
            </a:r>
            <a:r>
              <a:rPr lang="en-US" altLang="ko-KR" sz="2000" dirty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,</a:t>
            </a:r>
            <a:r>
              <a:rPr lang="ko-KR" altLang="en-US" sz="2000" dirty="0">
                <a:solidFill>
                  <a:schemeClr val="tx2"/>
                </a:solidFill>
                <a:latin typeface="Bernard MT Condensed" panose="02050806060905020404" pitchFamily="18" charset="0"/>
                <a:ea typeface="+mj-ea"/>
              </a:rPr>
              <a:t> 감지</a:t>
            </a:r>
            <a:endParaRPr lang="en-GB" altLang="en-US" sz="2000" dirty="0">
              <a:solidFill>
                <a:schemeClr val="tx2"/>
              </a:solidFill>
              <a:latin typeface="Bernard MT Condensed" panose="02050806060905020404" pitchFamily="18" charset="0"/>
              <a:ea typeface="+mj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076152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heme/theme1.xml><?xml version="1.0" encoding="utf-8"?>
<a:theme xmlns:a="http://schemas.openxmlformats.org/drawingml/2006/main" name="교육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555</Words>
  <Application>Microsoft Office PowerPoint</Application>
  <PresentationFormat>화면 슬라이드 쇼(4:3)</PresentationFormat>
  <Paragraphs>94</Paragraphs>
  <Slides>12</Slides>
  <Notes>12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교육</vt:lpstr>
      <vt:lpstr>LMS-MINI  Remote 제안서 Laser Monitoring  원격 대기 감시 시스템 </vt:lpstr>
      <vt:lpstr>제품 개요</vt:lpstr>
      <vt:lpstr>제품 특징</vt:lpstr>
      <vt:lpstr>제품 특징</vt:lpstr>
      <vt:lpstr>제품 특징</vt:lpstr>
      <vt:lpstr>작동원리</vt:lpstr>
      <vt:lpstr>작동원리</vt:lpstr>
      <vt:lpstr>작동원리</vt:lpstr>
      <vt:lpstr>작동원리</vt:lpstr>
      <vt:lpstr>작동원리</vt:lpstr>
      <vt:lpstr>Technical Data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2015-04-15T00:40:49Z</dcterms:created>
  <dcterms:modified xsi:type="dcterms:W3CDTF">2020-07-03T07:38:21Z</dcterms:modified>
</cp:coreProperties>
</file>